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400">
        <a:latin typeface="Lucida Grande"/>
        <a:ea typeface="Lucida Grande"/>
        <a:cs typeface="Lucida Grande"/>
        <a:sym typeface="Lucida Grande"/>
      </a:defRPr>
    </a:lvl1pPr>
    <a:lvl2pPr indent="228600" defTabSz="584200" latinLnBrk="0">
      <a:defRPr sz="2400">
        <a:latin typeface="Lucida Grande"/>
        <a:ea typeface="Lucida Grande"/>
        <a:cs typeface="Lucida Grande"/>
        <a:sym typeface="Lucida Grande"/>
      </a:defRPr>
    </a:lvl2pPr>
    <a:lvl3pPr indent="457200" defTabSz="584200" latinLnBrk="0">
      <a:defRPr sz="2400">
        <a:latin typeface="Lucida Grande"/>
        <a:ea typeface="Lucida Grande"/>
        <a:cs typeface="Lucida Grande"/>
        <a:sym typeface="Lucida Grande"/>
      </a:defRPr>
    </a:lvl3pPr>
    <a:lvl4pPr indent="685800" defTabSz="584200" latinLnBrk="0">
      <a:defRPr sz="2400">
        <a:latin typeface="Lucida Grande"/>
        <a:ea typeface="Lucida Grande"/>
        <a:cs typeface="Lucida Grande"/>
        <a:sym typeface="Lucida Grande"/>
      </a:defRPr>
    </a:lvl4pPr>
    <a:lvl5pPr indent="914400" defTabSz="584200" latinLnBrk="0">
      <a:defRPr sz="2400">
        <a:latin typeface="Lucida Grande"/>
        <a:ea typeface="Lucida Grande"/>
        <a:cs typeface="Lucida Grande"/>
        <a:sym typeface="Lucida Grande"/>
      </a:defRPr>
    </a:lvl5pPr>
    <a:lvl6pPr indent="1143000" defTabSz="584200" latinLnBrk="0">
      <a:defRPr sz="2400">
        <a:latin typeface="Lucida Grande"/>
        <a:ea typeface="Lucida Grande"/>
        <a:cs typeface="Lucida Grande"/>
        <a:sym typeface="Lucida Grande"/>
      </a:defRPr>
    </a:lvl6pPr>
    <a:lvl7pPr indent="1371600" defTabSz="584200" latinLnBrk="0">
      <a:defRPr sz="2400">
        <a:latin typeface="Lucida Grande"/>
        <a:ea typeface="Lucida Grande"/>
        <a:cs typeface="Lucida Grande"/>
        <a:sym typeface="Lucida Grande"/>
      </a:defRPr>
    </a:lvl7pPr>
    <a:lvl8pPr indent="1600200" defTabSz="584200" latinLnBrk="0">
      <a:defRPr sz="2400">
        <a:latin typeface="Lucida Grande"/>
        <a:ea typeface="Lucida Grande"/>
        <a:cs typeface="Lucida Grande"/>
        <a:sym typeface="Lucida Grande"/>
      </a:defRPr>
    </a:lvl8pPr>
    <a:lvl9pPr indent="1828800" defTabSz="584200" latinLnBrk="0">
      <a:defRPr sz="24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2200"/>
            </a:lvl1pPr>
          </a:lstStyle>
          <a:p>
            <a:pPr/>
            <a:r>
              <a:t>There are two documents that I'd like you to take out before we start. The first is the notes form I gave you.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defRPr sz="1800"/>
            </a:lvl1pPr>
          </a:lstStyle>
          <a:p>
            <a:pPr/>
            <a:r>
              <a:t>We're going to start by learning how to create a vector, and why you would want to create one at all.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defRPr sz="1800"/>
            </a:pPr>
            <a:r>
              <a:t>Let's start by talking about the motivation for vectors. What problem do they solve?</a:t>
            </a:r>
          </a:p>
          <a:p>
            <a:pPr>
              <a:defRPr sz="1800"/>
            </a:pPr>
            <a:r>
              <a:t>What are the pros and cons of writing code like this?</a:t>
            </a:r>
          </a:p>
          <a:p>
            <a:pPr>
              <a:defRPr sz="1800"/>
            </a:pPr>
            <a:r>
              <a:t>(My answer is on the next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defRPr sz="1800"/>
            </a:pPr>
            <a:r>
              <a:t>1. What happens if I get new data tomorrow? </a:t>
            </a:r>
            <a:r>
              <a:t>I need to rename all the variables.</a:t>
            </a:r>
          </a:p>
          <a:p>
            <a:pPr>
              <a:defRPr sz="1800"/>
            </a:pPr>
            <a:r>
              <a:t>2. What if I'm analyzing years of stock prices? </a:t>
            </a:r>
            <a:r>
              <a:t>Potentially thousands of variables.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defRPr sz="1800"/>
            </a:pPr>
            <a:r>
              <a:t>*All values in a vector must be of the same type. I.e. can't mix numbers and text).</a:t>
            </a:r>
          </a:p>
          <a:p>
            <a:pPr>
              <a:defRPr sz="1800"/>
            </a:pPr>
            <a:r>
              <a:t>*A vector can also have just one value.</a:t>
            </a:r>
          </a:p>
          <a:p>
            <a:pPr>
              <a:defRPr sz="1800"/>
            </a:pPr>
            <a:r>
              <a: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If you're not comfortable with sharing personal numbers, feel free to use other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defRPr sz="1800"/>
            </a:pPr>
            <a:r>
              <a:t>R also lets you created a "named" vector. Named vectors are identical to normal vector. The only difference is that each value in the vector has a "name" that appears above the value. You create a named vector by using the = when you create the vector. </a:t>
            </a:r>
          </a:p>
          <a:p>
            <a:pPr>
              <a:defRPr sz="1800"/>
            </a:pPr>
            <a:r>
              <a:t>	I believe that quotes are the names is options, but I like to use them to clarify that they are not the name of a variable.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800"/>
            </a:pPr>
            <a:r>
              <a:t>You sometimes need to access or modify a single element of a vector. To do this, you need to be able to tell R which element of the vector you are referring to. </a:t>
            </a:r>
          </a:p>
          <a:p>
            <a:pPr>
              <a:defRPr sz="1800"/>
            </a:pPr>
            <a:r>
              <a:t>	Each element of a vector has a unique index. The index of the first element is always 1. The index of the second element is 2, and so 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800"/>
            </a:pPr>
            <a:r>
              <a:t>In R, you use brackets to select an element of a vector by its index. Here I'm printing out the element of the vector words with index 1. </a:t>
            </a:r>
          </a:p>
          <a:p>
            <a:pPr>
              <a:defRPr sz="1800"/>
            </a:pPr>
            <a:r>
              <a:t>	What does this code return?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It returns "My", because the element of vector "words" with index 1 is "My".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defRPr sz="1800"/>
            </a:pPr>
            <a:r>
              <a:t>You can also change the value of a single element in a vector. To do this, refer to the element by its index using the bracket notation. Put that on the left hand side of the equation, and put the new value you want on the right hand side of of the equation.</a:t>
            </a:r>
          </a:p>
          <a:p>
            <a:pPr>
              <a:defRPr sz="1800"/>
            </a:pPr>
            <a:r>
              <a:t>	What does this program print out?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lvl1pPr>
              <a:defRPr sz="1800"/>
            </a:lvl1pPr>
          </a:lstStyle>
          <a:p>
            <a:pPr/>
            <a:r>
              <a:t>There's a lot of confusion right now about the "Best" way to teach R. So far we've focused on the Tidyverse. This is great for getting people to do cool things (like create graphs) right off the bat. The downside is that people often feel confused about the "basics". Hopefully this workshop will help with that.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We changed the first word of the vector to be "Your".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defRPr sz="1800"/>
            </a:pPr>
            <a:r>
              <a:t>I gave you a vector of words to start with. Your goal is to create a new vector, words_question, that reads "is Your name &lt;your name&gt;".</a:t>
            </a:r>
          </a:p>
          <a:p>
            <a:pPr>
              <a:defRPr sz="1800"/>
            </a:pPr>
            <a:r>
              <a:t>	The goal here is to practice working with indexes. There are lots of ways to solve this problem. To clarify how I want you to solve it (in the way which maximizes your practice with indexes), I've already written portions of the program.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sz="1800"/>
            </a:pPr>
            <a:r>
              <a:t>The goal here was for you to get practice changing the value of an index by using its subscript.</a:t>
            </a:r>
          </a:p>
          <a:p>
            <a:pPr>
              <a:defRPr sz="1800"/>
            </a:pPr>
            <a:r>
              <a:t>	Also, I wanted you to see that you can create a new vector just by getting elements of another vector one by 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defRPr sz="1800"/>
            </a:pPr>
            <a:r>
              <a:t>This might surprise you, but subscripting vectors in R is actually a huge topic. In ths workshop we're just scractching the surface of the topic, and that's by design. I want you to get some quick wins with an important topic. </a:t>
            </a:r>
          </a:p>
          <a:p>
            <a:pPr>
              <a:defRPr sz="1800"/>
            </a:pPr>
            <a:r>
              <a:t>	If you want to go deeper into this topic, then just google the phrase "Rive kinds of subscripts in R". This blog post, by John D. Cook, really helped me get fluent with subscripts, and I think it can help you as well.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defRPr sz="2000"/>
            </a:pPr>
            <a:r>
              <a:t>The cheatsheet I gave you also shows you other possibilities for subscripting.</a:t>
            </a:r>
          </a:p>
          <a:p>
            <a:pPr>
              <a:defRPr sz="2000"/>
            </a:pPr>
            <a:r>
              <a:t>	-Named vectors (easy)</a:t>
            </a:r>
          </a:p>
          <a:p>
            <a:pPr>
              <a:defRPr sz="2000"/>
            </a:pPr>
            <a:r>
              <a:t>	-multiple indexes (easy)</a:t>
            </a:r>
          </a:p>
          <a:p>
            <a:pPr>
              <a:defRPr sz="2000"/>
            </a:pPr>
            <a:r>
              <a:t>	-"By value" (hard - see blog post)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The subraction is vectorized over the years variable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Recap key points covered.</a:t>
            </a:r>
          </a:p>
          <a:p>
            <a:pPr/>
            <a:r>
              <a:t>Mention that there are lots of other things to say about vectors, but we're aiming for working knowledge or the basics here.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lvl1pPr>
              <a:defRPr sz="1800"/>
            </a:lvl1pPr>
          </a:lstStyle>
          <a:p>
            <a:pPr/>
            <a:r>
              <a:t>I'll give my answer in the next slide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defRPr sz="1800"/>
            </a:pPr>
            <a:r>
              <a:t>These vectors are all related to each other. There are potentially hundreds of different currencies. Do I really need a different variable for each currency? </a:t>
            </a:r>
          </a:p>
          <a:p>
            <a:pPr>
              <a:defRPr sz="1800"/>
            </a:pPr>
            <a:r>
              <a:t>	This approach clutters the namespace and makes it hard to find the right data when you need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defRPr sz="1800"/>
            </a:pPr>
            <a:r>
              <a:t>-A data frame is just a collection of vectors. </a:t>
            </a:r>
          </a:p>
          <a:p>
            <a:pPr>
              <a:defRPr sz="1800"/>
            </a:pPr>
            <a:r>
              <a:t>-You create a data frame with the function data.frame. </a:t>
            </a:r>
          </a:p>
          <a:p>
            <a:pPr>
              <a:defRPr sz="1800"/>
            </a:pPr>
            <a:r>
              <a:t>-Each parameter you give data.frame becomes a column of the data.frame. </a:t>
            </a:r>
          </a:p>
          <a:p>
            <a:pPr>
              <a:defRPr sz="1800"/>
            </a:pPr>
            <a:r>
              <a:t>-The name of the variable you give it winds up being the name of the column. </a:t>
            </a:r>
          </a:p>
          <a:p>
            <a:pPr>
              <a:defRPr sz="1800"/>
            </a:pPr>
            <a:r>
              <a:t>-Data frames are rectangles - each vector needs to be the same length.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800"/>
            </a:pPr>
            <a:r>
              <a:t>What does this code do? </a:t>
            </a:r>
          </a:p>
          <a:p>
            <a:pPr>
              <a:defRPr sz="1800"/>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lvl1pPr>
              <a:defRPr sz="1800"/>
            </a:lvl1pPr>
          </a:lstStyle>
          <a:p>
            <a:pPr/>
            <a:r>
              <a:t>By default, the name of a column is the name of the variable you give to data.frame. However, you can supply a custom name for the column with the x = y syntax. This is similar how we created a named vector. Again, the "name" can optionally appear in quotes.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lvl1pPr>
              <a:defRPr sz="1800"/>
            </a:lvl1pPr>
          </a:lstStyle>
          <a:p>
            <a:pPr/>
            <a:r>
              <a:t>My solution. Note that I liked using plural for the vector name, but chose singular for the column name. A lot of time in programming is spent on pedantic things like naming conventions on when to use singular/plural.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lvl1pPr>
              <a:defRPr sz="1800"/>
            </a:lvl1pPr>
          </a:lstStyle>
          <a:p>
            <a:pPr/>
            <a:r>
              <a:t>The most important thing about working with columns of a data frame is this: remember that they are just vectors. Everything that you previously learned about vectors applies when you are working with columns of a data frame.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lvl1pPr>
              <a:defRPr sz="1800"/>
            </a:lvl1pPr>
          </a:lstStyle>
          <a:p>
            <a:pPr/>
            <a:r>
              <a:t>Whenever you want to access a column of a data frame, you'll need to use the $ operator. The syntax is what you see here: The name of the data frame, then $, then the name of the column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a:defRPr sz="1800"/>
            </a:lvl1pPr>
          </a:lstStyle>
          <a:p>
            <a:pPr/>
            <a:r>
              <a:t>When I manipulate data frames in base R, it's often to work with a specific column. These are the 4 operations I do. I'm going to give you an example of doing each operation right now. The examples will all use this data frame. Please pay attention to the syntax. And remember: each column is just a vector.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It is very common that you just want to access all the values in a column of a data frame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You create a new column just by assigning something to it. (Similar to how you create a new variable - just assign something to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This is a very common pattern - setting a column equal to some vectorized operation on another column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This is new. We haven't seen NULL before. But it just means "delete this object." In this case, we delete a column by assigning NULL to it.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lvl1pPr>
              <a:defRPr sz="1800"/>
            </a:lvl1pPr>
          </a:lstStyle>
          <a:p>
            <a:pPr/>
            <a:r>
              <a:t>So this concludes what I wanted to cover about working with data frames with R. Of course, there's more to cover (such as how to access specific elements of the data frame). But this goal here was just to cover a few topics, and give you hands on experience solving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lvl1pPr>
              <a:defRPr sz="1800"/>
            </a:lvl1pPr>
          </a:lstStyle>
          <a:p>
            <a:pPr/>
            <a:r>
              <a:t>We assign the value 100 to the name stock_price. And then when we print stock_price, R prints the value that we assigned to it.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Point out what we did and did not cover.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And this also covers the entire workshop.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defRPr sz="1800"/>
            </a:pPr>
            <a:r>
              <a:t>This is an exercise about variable assignment.</a:t>
            </a:r>
          </a:p>
          <a:p>
            <a:pPr>
              <a:defRPr sz="1800"/>
            </a:pPr>
            <a:r>
              <a:t>Tell your partner your answers to these questions, and then run the code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sz="1800"/>
            </a:pPr>
            <a:r>
              <a:t>A variable is just a name that refers to a value. </a:t>
            </a:r>
          </a:p>
          <a:p>
            <a:pPr>
              <a:defRPr sz="1800"/>
            </a:pPr>
            <a:r>
              <a:t>The value can change (vary) over time, which is why we call it a "variable". You can assign a value to a variable with both = and &lt;-. They do the same thing, and it's really just a matter of style.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lvl1pPr>
              <a:defRPr sz="1800"/>
            </a:lvl1pPr>
          </a:lstStyle>
          <a:p>
            <a:pPr/>
            <a:r>
              <a:t>The "Environment" tab lists all the variables in your current R session. You will often use variables to store values in your analyses. It is useful to see what is currently defined in one place. Note the "broom" icon, which deletes all variables.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lvl1pPr>
              <a:defRPr sz="1800"/>
            </a:lvl1pPr>
          </a:lstStyle>
          <a:p>
            <a:pPr/>
            <a:r>
              <a:t>Please take a moment to look at your cheat sheet. We just covered two sections of it: Variable Assignment and The Environment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lvl1pPr>
              <a:defRPr sz="1800"/>
            </a:lvl1pPr>
          </a:lstStyle>
          <a:p>
            <a:pPr/>
            <a:r>
              <a:t>As a reminder, I'm not going to cover everything there is to know about vectors - it's a surprisingly big topic. But I will be giving an overview - with plenty of exercises - over what I consider to be a few of the most important topics.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copy">
    <p:bg>
      <p:bgPr>
        <a:solidFill>
          <a:srgbClr val="FFFFFF"/>
        </a:solidFill>
      </p:bgPr>
    </p:bg>
    <p:spTree>
      <p:nvGrpSpPr>
        <p:cNvPr id="1" name=""/>
        <p:cNvGrpSpPr/>
        <p:nvPr/>
      </p:nvGrpSpPr>
      <p:grpSpPr>
        <a:xfrm>
          <a:off x="0" y="0"/>
          <a:ext cx="0" cy="0"/>
          <a:chOff x="0" y="0"/>
          <a:chExt cx="0" cy="0"/>
        </a:xfrm>
      </p:grpSpPr>
      <p:sp>
        <p:nvSpPr>
          <p:cNvPr id="117"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124"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125"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Title Text"/>
          <p:cNvSpPr txBox="1"/>
          <p:nvPr>
            <p:ph type="title"/>
          </p:nvPr>
        </p:nvSpPr>
        <p:spPr>
          <a:xfrm>
            <a:off x="831199" y="5735599"/>
            <a:ext cx="22721602" cy="2244801"/>
          </a:xfrm>
          <a:prstGeom prst="rect">
            <a:avLst/>
          </a:prstGeom>
        </p:spPr>
        <p:txBody>
          <a:bodyPr lIns="243799" tIns="243799" rIns="243799" bIns="243799"/>
          <a:lstStyle>
            <a:lvl1pPr defTabSz="2438400">
              <a:defRPr sz="9600">
                <a:solidFill>
                  <a:srgbClr val="F3F3F3"/>
                </a:solidFill>
                <a:latin typeface="Source Sans Pro"/>
                <a:ea typeface="Source Sans Pro"/>
                <a:cs typeface="Source Sans Pro"/>
                <a:sym typeface="Source Sans Pro"/>
              </a:defRPr>
            </a:lvl1pPr>
          </a:lstStyle>
          <a:p>
            <a:pPr/>
            <a:r>
              <a:t>Title Text</a:t>
            </a:r>
          </a:p>
        </p:txBody>
      </p:sp>
      <p:sp>
        <p:nvSpPr>
          <p:cNvPr id="133" name="Slide Number"/>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40"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41"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pic>
        <p:nvPicPr>
          <p:cNvPr id="142"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43"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Johnny Appleseed"/>
          <p:cNvSpPr/>
          <p:nvPr>
            <p:ph type="body" sz="quarter" idx="21"/>
          </p:nvPr>
        </p:nvSpPr>
        <p:spPr>
          <a:xfrm>
            <a:off x="2387600" y="8001000"/>
            <a:ext cx="19621500" cy="863600"/>
          </a:xfrm>
          <a:prstGeom prst="rect">
            <a:avLst/>
          </a:prstGeom>
        </p:spPr>
        <p:txBody>
          <a:bodyPr anchor="t">
            <a:spAutoFit/>
          </a:bodyPr>
          <a:lstStyle>
            <a:lvl1pPr marL="0" indent="0" algn="ctr">
              <a:spcBef>
                <a:spcPts val="0"/>
              </a:spcBef>
              <a:buClrTx/>
              <a:buSzTx/>
              <a:buNone/>
              <a:defRPr>
                <a:solidFill>
                  <a:srgbClr val="535353"/>
                </a:solidFill>
                <a:latin typeface="Source Sans Pro"/>
                <a:ea typeface="Source Sans Pro"/>
                <a:cs typeface="Source Sans Pro"/>
                <a:sym typeface="Source Sans Pro"/>
              </a:defRPr>
            </a:lvl1pPr>
          </a:lstStyle>
          <a:p>
            <a:pPr/>
            <a:r>
              <a:t>–Johnny Appleseed</a:t>
            </a:r>
          </a:p>
        </p:txBody>
      </p:sp>
      <p:sp>
        <p:nvSpPr>
          <p:cNvPr id="151" name="“Type a quote here.”"/>
          <p:cNvSpPr/>
          <p:nvPr>
            <p:ph type="body" sz="quarter" idx="22"/>
          </p:nvPr>
        </p:nvSpPr>
        <p:spPr>
          <a:xfrm>
            <a:off x="2374900" y="5384800"/>
            <a:ext cx="19621500" cy="1866901"/>
          </a:xfrm>
          <a:prstGeom prst="rect">
            <a:avLst/>
          </a:prstGeom>
        </p:spPr>
        <p:txBody>
          <a:bodyPr>
            <a:spAutoFit/>
          </a:bodyPr>
          <a:lstStyle>
            <a:lvl1pPr marL="0" indent="0" algn="ctr">
              <a:spcBef>
                <a:spcPts val="0"/>
              </a:spcBef>
              <a:buClrTx/>
              <a:buSzTx/>
              <a:buNone/>
              <a:defRPr i="1" sz="11100">
                <a:solidFill>
                  <a:srgbClr val="005493">
                    <a:alpha val="75000"/>
                  </a:srgbClr>
                </a:solidFill>
                <a:latin typeface="Source Sans Pro ExtraLight"/>
                <a:ea typeface="Source Sans Pro ExtraLight"/>
                <a:cs typeface="Source Sans Pro ExtraLight"/>
                <a:sym typeface="Source Sans Pro ExtraLight"/>
              </a:defRPr>
            </a:lvl1pPr>
          </a:lstStyle>
          <a:p>
            <a:pPr/>
            <a:r>
              <a:t>“Type a quote here.”</a:t>
            </a:r>
          </a:p>
        </p:txBody>
      </p:sp>
      <p:sp>
        <p:nvSpPr>
          <p:cNvPr id="152"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159" name="ggplot2-hex.png" descr="ggplot2-hex.png"/>
          <p:cNvPicPr>
            <a:picLocks noChangeAspect="1"/>
          </p:cNvPicPr>
          <p:nvPr/>
        </p:nvPicPr>
        <p:blipFill>
          <a:blip r:embed="rId2">
            <a:extLst/>
          </a:blip>
          <a:stretch>
            <a:fillRect/>
          </a:stretch>
        </p:blipFill>
        <p:spPr>
          <a:xfrm>
            <a:off x="22450863" y="11720583"/>
            <a:ext cx="1539556" cy="1784920"/>
          </a:xfrm>
          <a:prstGeom prst="rect">
            <a:avLst/>
          </a:prstGeom>
          <a:ln w="12700">
            <a:miter lim="400000"/>
          </a:ln>
        </p:spPr>
      </p:pic>
      <p:sp>
        <p:nvSpPr>
          <p:cNvPr id="160"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67" name="Title Text"/>
          <p:cNvSpPr txBox="1"/>
          <p:nvPr>
            <p:ph type="title"/>
          </p:nvPr>
        </p:nvSpPr>
        <p:spPr>
          <a:xfrm>
            <a:off x="4833937" y="357187"/>
            <a:ext cx="14716126" cy="3429001"/>
          </a:xfrm>
          <a:prstGeom prst="rect">
            <a:avLst/>
          </a:prstGeom>
        </p:spPr>
        <p:txBody>
          <a:bodyPr lIns="71437" tIns="71437" rIns="71437" bIns="71437"/>
          <a:lstStyle>
            <a:lvl1pPr defTabSz="584200">
              <a:defRPr sz="11800">
                <a:solidFill>
                  <a:srgbClr val="000000"/>
                </a:solidFill>
                <a:latin typeface="Helvetica Neue"/>
                <a:ea typeface="Helvetica Neue"/>
                <a:cs typeface="Helvetica Neue"/>
                <a:sym typeface="Helvetica Neue"/>
              </a:defRPr>
            </a:lvl1pPr>
          </a:lstStyle>
          <a:p>
            <a:pPr/>
            <a:r>
              <a:t>Title Text</a:t>
            </a:r>
          </a:p>
        </p:txBody>
      </p:sp>
      <p:sp>
        <p:nvSpPr>
          <p:cNvPr id="168" name="Body Level One…"/>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ClrTx/>
              <a:buSzTx/>
              <a:buNone/>
              <a:defRPr sz="5800">
                <a:solidFill>
                  <a:srgbClr val="000000"/>
                </a:solidFill>
              </a:defRPr>
            </a:lvl1pPr>
            <a:lvl2pPr marL="0" indent="762000" defTabSz="584200">
              <a:spcBef>
                <a:spcPts val="2400"/>
              </a:spcBef>
              <a:buClrTx/>
              <a:buSzTx/>
              <a:buNone/>
              <a:defRPr sz="5800">
                <a:solidFill>
                  <a:srgbClr val="000000"/>
                </a:solidFill>
              </a:defRPr>
            </a:lvl2pPr>
            <a:lvl3pPr marL="0" indent="1206500" defTabSz="584200">
              <a:spcBef>
                <a:spcPts val="2400"/>
              </a:spcBef>
              <a:buClrTx/>
              <a:buSzTx/>
              <a:buNone/>
              <a:defRPr sz="5800">
                <a:solidFill>
                  <a:srgbClr val="000000"/>
                </a:solidFill>
              </a:defRPr>
            </a:lvl3pPr>
            <a:lvl4pPr marL="0" indent="1651000" defTabSz="584200">
              <a:spcBef>
                <a:spcPts val="2400"/>
              </a:spcBef>
              <a:buClrTx/>
              <a:buSzTx/>
              <a:buNone/>
              <a:defRPr sz="5800">
                <a:solidFill>
                  <a:srgbClr val="000000"/>
                </a:solidFill>
              </a:defRPr>
            </a:lvl4pPr>
            <a:lvl5pPr marL="0" indent="2095500" defTabSz="584200">
              <a:spcBef>
                <a:spcPts val="2400"/>
              </a:spcBef>
              <a:buClrTx/>
              <a:buSzTx/>
              <a:buNone/>
              <a:defRPr sz="5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sp>
        <p:nvSpPr>
          <p:cNvPr id="176" name="Slide Number"/>
          <p:cNvSpPr txBox="1"/>
          <p:nvPr>
            <p:ph type="sldNum" sz="quarter" idx="2"/>
          </p:nvPr>
        </p:nvSpPr>
        <p:spPr>
          <a:xfrm>
            <a:off x="11976099" y="13081000"/>
            <a:ext cx="419101" cy="4572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83" name="Slides CC BY-SA RStudio"/>
          <p:cNvSpPr txBox="1"/>
          <p:nvPr/>
        </p:nvSpPr>
        <p:spPr>
          <a:xfrm>
            <a:off x="248212" y="13041442"/>
            <a:ext cx="3287396"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584200">
              <a:defRPr b="0" sz="2500">
                <a:solidFill>
                  <a:srgbClr val="78AAD6"/>
                </a:solidFill>
                <a:latin typeface="Source Sans Pro"/>
                <a:ea typeface="Source Sans Pro"/>
                <a:cs typeface="Source Sans Pro"/>
                <a:sym typeface="Source Sans Pro"/>
              </a:defRPr>
            </a:pPr>
            <a:r>
              <a:t>Slides </a:t>
            </a:r>
            <a:r>
              <a:rPr u="sng">
                <a:hlinkClick r:id="rId2" invalidUrl="" action="" tgtFrame="" tooltip="" history="1" highlightClick="0" endSnd="0"/>
              </a:rPr>
              <a:t>CC BY-SA RStudio</a:t>
            </a:r>
          </a:p>
        </p:txBody>
      </p:sp>
      <p:sp>
        <p:nvSpPr>
          <p:cNvPr id="184" name="Slide Number"/>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191" name="Image"/>
          <p:cNvSpPr/>
          <p:nvPr>
            <p:ph type="pic" idx="21"/>
          </p:nvPr>
        </p:nvSpPr>
        <p:spPr>
          <a:xfrm>
            <a:off x="2137171" y="714375"/>
            <a:ext cx="17395034" cy="8637945"/>
          </a:xfrm>
          <a:prstGeom prst="rect">
            <a:avLst/>
          </a:prstGeom>
        </p:spPr>
        <p:txBody>
          <a:bodyPr lIns="91439" tIns="45719" rIns="91439" bIns="45719" anchor="t">
            <a:noAutofit/>
          </a:bodyPr>
          <a:lstStyle/>
          <a:p>
            <a:pPr/>
          </a:p>
        </p:txBody>
      </p:sp>
      <p:sp>
        <p:nvSpPr>
          <p:cNvPr id="192" name="Title Text"/>
          <p:cNvSpPr txBox="1"/>
          <p:nvPr>
            <p:ph type="title"/>
          </p:nvPr>
        </p:nvSpPr>
        <p:spPr>
          <a:xfrm>
            <a:off x="4833937" y="9447609"/>
            <a:ext cx="14716126" cy="2000251"/>
          </a:xfrm>
          <a:prstGeom prst="rect">
            <a:avLst/>
          </a:prstGeom>
        </p:spPr>
        <p:txBody>
          <a:bodyPr lIns="71437" tIns="71437" rIns="71437" bIns="71437"/>
          <a:lstStyle>
            <a:lvl1pPr defTabSz="821531"/>
          </a:lstStyle>
          <a:p>
            <a:pPr/>
            <a:r>
              <a:t>Title Text</a:t>
            </a:r>
          </a:p>
        </p:txBody>
      </p:sp>
      <p:sp>
        <p:nvSpPr>
          <p:cNvPr id="193" name="Body Level One…"/>
          <p:cNvSpPr txBox="1"/>
          <p:nvPr>
            <p:ph type="body" sz="quarter" idx="1"/>
          </p:nvPr>
        </p:nvSpPr>
        <p:spPr>
          <a:xfrm>
            <a:off x="4833937" y="11465718"/>
            <a:ext cx="14716126" cy="1589486"/>
          </a:xfrm>
          <a:prstGeom prst="rect">
            <a:avLst/>
          </a:prstGeom>
        </p:spPr>
        <p:txBody>
          <a:bodyPr lIns="71437" tIns="71437" rIns="71437" bIns="71437" anchor="t"/>
          <a:lstStyle>
            <a:lvl1pPr marL="0" indent="0" algn="ctr" defTabSz="821531">
              <a:spcBef>
                <a:spcPts val="0"/>
              </a:spcBef>
              <a:buClrTx/>
              <a:buSzTx/>
              <a:buNone/>
              <a:defRPr sz="5200"/>
            </a:lvl1pPr>
            <a:lvl2pPr marL="0" indent="228600" algn="ctr" defTabSz="821531">
              <a:spcBef>
                <a:spcPts val="0"/>
              </a:spcBef>
              <a:buClrTx/>
              <a:buSzTx/>
              <a:buNone/>
              <a:defRPr sz="5200"/>
            </a:lvl2pPr>
            <a:lvl3pPr marL="0" indent="457200" algn="ctr" defTabSz="821531">
              <a:spcBef>
                <a:spcPts val="0"/>
              </a:spcBef>
              <a:buClrTx/>
              <a:buSzTx/>
              <a:buNone/>
              <a:defRPr sz="5200"/>
            </a:lvl3pPr>
            <a:lvl4pPr marL="0" indent="685800" algn="ctr" defTabSz="821531">
              <a:spcBef>
                <a:spcPts val="0"/>
              </a:spcBef>
              <a:buClrTx/>
              <a:buSzTx/>
              <a:buNone/>
              <a:defRPr sz="5200"/>
            </a:lvl4pPr>
            <a:lvl5pPr marL="0" indent="914400" algn="ctr" defTabSz="821531">
              <a:spcBef>
                <a:spcPts val="0"/>
              </a:spcBef>
              <a:buClrTx/>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01" name="Image"/>
          <p:cNvSpPr/>
          <p:nvPr>
            <p:ph type="pic" idx="21"/>
          </p:nvPr>
        </p:nvSpPr>
        <p:spPr>
          <a:xfrm>
            <a:off x="9338964" y="2857500"/>
            <a:ext cx="14466095" cy="9644063"/>
          </a:xfrm>
          <a:prstGeom prst="rect">
            <a:avLst/>
          </a:prstGeom>
        </p:spPr>
        <p:txBody>
          <a:bodyPr lIns="91439" tIns="45719" rIns="91439" bIns="45719" anchor="t">
            <a:noAutofit/>
          </a:bodyPr>
          <a:lstStyle/>
          <a:p>
            <a:pPr/>
          </a:p>
        </p:txBody>
      </p:sp>
      <p:sp>
        <p:nvSpPr>
          <p:cNvPr id="202" name="Title Text"/>
          <p:cNvSpPr txBox="1"/>
          <p:nvPr>
            <p:ph type="title"/>
          </p:nvPr>
        </p:nvSpPr>
        <p:spPr>
          <a:xfrm>
            <a:off x="4387453" y="357187"/>
            <a:ext cx="15609094" cy="3036095"/>
          </a:xfrm>
          <a:prstGeom prst="rect">
            <a:avLst/>
          </a:prstGeom>
        </p:spPr>
        <p:txBody>
          <a:bodyPr lIns="71437" tIns="71437" rIns="71437" bIns="71437"/>
          <a:lstStyle>
            <a:lvl1pPr defTabSz="821531"/>
          </a:lstStyle>
          <a:p>
            <a:pPr/>
            <a:r>
              <a:t>Title Text</a:t>
            </a:r>
          </a:p>
        </p:txBody>
      </p:sp>
      <p:sp>
        <p:nvSpPr>
          <p:cNvPr id="203" name="Body Level One…"/>
          <p:cNvSpPr txBox="1"/>
          <p:nvPr>
            <p:ph type="body" sz="quarter" idx="1"/>
          </p:nvPr>
        </p:nvSpPr>
        <p:spPr>
          <a:xfrm>
            <a:off x="4387453" y="3643312"/>
            <a:ext cx="7500938" cy="8840392"/>
          </a:xfrm>
          <a:prstGeom prst="rect">
            <a:avLst/>
          </a:prstGeom>
        </p:spPr>
        <p:txBody>
          <a:bodyPr lIns="71437" tIns="71437" rIns="71437" bIns="71437"/>
          <a:lstStyle>
            <a:lvl1pPr marL="465364" indent="-465364" defTabSz="821531">
              <a:spcBef>
                <a:spcPts val="4500"/>
              </a:spcBef>
              <a:buClrTx/>
              <a:buSzPct val="145000"/>
              <a:defRPr sz="3800"/>
            </a:lvl1pPr>
            <a:lvl2pPr marL="808264" indent="-465364" defTabSz="821531">
              <a:spcBef>
                <a:spcPts val="4500"/>
              </a:spcBef>
              <a:buClrTx/>
              <a:buSzPct val="145000"/>
              <a:defRPr sz="3800"/>
            </a:lvl2pPr>
            <a:lvl3pPr marL="1151164" indent="-465364" defTabSz="821531">
              <a:spcBef>
                <a:spcPts val="4500"/>
              </a:spcBef>
              <a:buClrTx/>
              <a:buSzPct val="145000"/>
              <a:defRPr sz="3800"/>
            </a:lvl3pPr>
            <a:lvl4pPr marL="1494064" indent="-465364" defTabSz="821531">
              <a:spcBef>
                <a:spcPts val="4500"/>
              </a:spcBef>
              <a:buClrTx/>
              <a:buSzPct val="145000"/>
              <a:defRPr sz="3800"/>
            </a:lvl4pPr>
            <a:lvl5pPr marL="1836964" indent="-465364" defTabSz="821531">
              <a:spcBef>
                <a:spcPts val="4500"/>
              </a:spcBef>
              <a:buClrTx/>
              <a:buSzPct val="145000"/>
              <a:defRPr sz="3800"/>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xternal-content.duckduckgo.jpg" descr="external-content.duckduckgo.jpg"/>
          <p:cNvPicPr>
            <a:picLocks noChangeAspect="1"/>
          </p:cNvPicPr>
          <p:nvPr>
            <p:ph type="pic" idx="21"/>
          </p:nvPr>
        </p:nvPicPr>
        <p:blipFill>
          <a:blip r:embed="rId2">
            <a:extLst/>
          </a:blip>
          <a:srcRect l="685" t="0" r="0" b="0"/>
          <a:stretch>
            <a:fillRect/>
          </a:stretch>
        </p:blipFill>
        <p:spPr>
          <a:xfrm>
            <a:off x="13169900" y="5125173"/>
            <a:ext cx="9459665" cy="5345254"/>
          </a:xfrm>
          <a:prstGeom prst="rect">
            <a:avLst/>
          </a:prstGeom>
        </p:spPr>
      </p:pic>
      <p:sp>
        <p:nvSpPr>
          <p:cNvPr id="214" name="Exercise: What do you already know?"/>
          <p:cNvSpPr txBox="1"/>
          <p:nvPr>
            <p:ph type="title"/>
          </p:nvPr>
        </p:nvSpPr>
        <p:spPr>
          <a:prstGeom prst="rect">
            <a:avLst/>
          </a:prstGeom>
        </p:spPr>
        <p:txBody>
          <a:bodyPr/>
          <a:lstStyle/>
          <a:p>
            <a:pPr defTabSz="693419">
              <a:defRPr sz="9407"/>
            </a:pPr>
            <a:r>
              <a:rPr>
                <a:solidFill>
                  <a:schemeClr val="accent3">
                    <a:hueOff val="-365725"/>
                    <a:satOff val="-32500"/>
                    <a:lumOff val="18235"/>
                  </a:schemeClr>
                </a:solidFill>
              </a:rPr>
              <a:t>Exercise</a:t>
            </a:r>
            <a:r>
              <a:t>: What do you already know?</a:t>
            </a:r>
          </a:p>
        </p:txBody>
      </p:sp>
      <p:sp>
        <p:nvSpPr>
          <p:cNvPr id="215" name="Split into Groups of 2…"/>
          <p:cNvSpPr txBox="1"/>
          <p:nvPr>
            <p:ph type="body" sz="half" idx="1"/>
          </p:nvPr>
        </p:nvSpPr>
        <p:spPr>
          <a:prstGeom prst="rect">
            <a:avLst/>
          </a:prstGeom>
        </p:spPr>
        <p:txBody>
          <a:bodyPr/>
          <a:lstStyle/>
          <a:p>
            <a:pPr marL="635000" indent="-635000">
              <a:spcBef>
                <a:spcPts val="5900"/>
              </a:spcBef>
              <a:defRPr sz="4800"/>
            </a:pPr>
            <a:r>
              <a:t>Split into Groups of 2</a:t>
            </a:r>
          </a:p>
          <a:p>
            <a:pPr marL="635000" indent="-635000">
              <a:spcBef>
                <a:spcPts val="5900"/>
              </a:spcBef>
              <a:defRPr sz="4800">
                <a:solidFill>
                  <a:schemeClr val="accent3">
                    <a:hueOff val="-365725"/>
                    <a:satOff val="-32500"/>
                    <a:lumOff val="18235"/>
                  </a:schemeClr>
                </a:solidFill>
              </a:defRPr>
            </a:pPr>
            <a:r>
              <a:t>Ask you partner: </a:t>
            </a:r>
            <a:endParaRPr i="1"/>
          </a:p>
          <a:p>
            <a:pPr lvl="1" marL="1270000" indent="-635000">
              <a:spcBef>
                <a:spcPts val="5900"/>
              </a:spcBef>
              <a:defRPr sz="4800">
                <a:solidFill>
                  <a:schemeClr val="accent3">
                    <a:hueOff val="-365725"/>
                    <a:satOff val="-32500"/>
                    <a:lumOff val="18235"/>
                  </a:schemeClr>
                </a:solidFill>
              </a:defRPr>
            </a:pPr>
            <a:r>
              <a:rPr i="1"/>
              <a:t>What do you already know about vectors in R? </a:t>
            </a:r>
            <a:endParaRPr i="1"/>
          </a:p>
          <a:p>
            <a:pPr lvl="1" marL="1270000" indent="-635000">
              <a:spcBef>
                <a:spcPts val="5900"/>
              </a:spcBef>
              <a:defRPr sz="4800">
                <a:solidFill>
                  <a:schemeClr val="accent3">
                    <a:hueOff val="-365725"/>
                    <a:satOff val="-32500"/>
                    <a:lumOff val="18235"/>
                  </a:schemeClr>
                </a:solidFill>
              </a:defRPr>
            </a:pPr>
            <a:r>
              <a:rPr i="1"/>
              <a:t>What do you already know about Data Frames in 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 Shot 2022-05-18 at 9.48.54 AM.png" descr="Screen Shot 2022-05-18 at 9.48.54 AM.png"/>
          <p:cNvPicPr>
            <a:picLocks noChangeAspect="1"/>
          </p:cNvPicPr>
          <p:nvPr>
            <p:ph type="pic" idx="21"/>
          </p:nvPr>
        </p:nvPicPr>
        <p:blipFill>
          <a:blip r:embed="rId3">
            <a:extLst/>
          </a:blip>
          <a:srcRect l="0" t="0" r="0" b="0"/>
          <a:stretch>
            <a:fillRect/>
          </a:stretch>
        </p:blipFill>
        <p:spPr>
          <a:xfrm>
            <a:off x="3125968" y="1608061"/>
            <a:ext cx="18135601" cy="6867677"/>
          </a:xfrm>
          <a:prstGeom prst="rect">
            <a:avLst/>
          </a:prstGeom>
        </p:spPr>
      </p:pic>
      <p:sp>
        <p:nvSpPr>
          <p:cNvPr id="258"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creen Shot 2022-05-18 at 1.49.23 PM.png" descr="Screen Shot 2022-05-18 at 1.49.23 PM.png"/>
          <p:cNvPicPr>
            <a:picLocks noChangeAspect="1"/>
          </p:cNvPicPr>
          <p:nvPr>
            <p:ph type="pic" idx="21"/>
          </p:nvPr>
        </p:nvPicPr>
        <p:blipFill>
          <a:blip r:embed="rId3">
            <a:extLst/>
          </a:blip>
          <a:srcRect l="0" t="0" r="0" b="0"/>
          <a:stretch>
            <a:fillRect/>
          </a:stretch>
        </p:blipFill>
        <p:spPr>
          <a:xfrm>
            <a:off x="7322487" y="673100"/>
            <a:ext cx="9742565" cy="8737600"/>
          </a:xfrm>
          <a:prstGeom prst="rect">
            <a:avLst/>
          </a:prstGeom>
        </p:spPr>
      </p:pic>
      <p:sp>
        <p:nvSpPr>
          <p:cNvPr id="263" name="Cheat Sheet"/>
          <p:cNvSpPr txBox="1"/>
          <p:nvPr>
            <p:ph type="title"/>
          </p:nvPr>
        </p:nvSpPr>
        <p:spPr>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genda"/>
          <p:cNvSpPr txBox="1"/>
          <p:nvPr>
            <p:ph type="title"/>
          </p:nvPr>
        </p:nvSpPr>
        <p:spPr>
          <a:prstGeom prst="rect">
            <a:avLst/>
          </a:prstGeom>
        </p:spPr>
        <p:txBody>
          <a:bodyPr/>
          <a:lstStyle/>
          <a:p>
            <a:pPr/>
            <a:r>
              <a:t>Agenda</a:t>
            </a:r>
          </a:p>
        </p:txBody>
      </p:sp>
      <p:sp>
        <p:nvSpPr>
          <p:cNvPr id="268" name="Variables &amp; Environments…"/>
          <p:cNvSpPr txBox="1"/>
          <p:nvPr>
            <p:ph type="body" idx="1"/>
          </p:nvPr>
        </p:nvSpPr>
        <p:spPr>
          <a:prstGeom prst="rect">
            <a:avLst/>
          </a:prstGeom>
        </p:spPr>
        <p:txBody>
          <a:bodyPr/>
          <a:lstStyle/>
          <a:p>
            <a:pPr/>
            <a:r>
              <a:t>Variables &amp; Environments</a:t>
            </a:r>
          </a:p>
          <a:p>
            <a:pPr>
              <a:defRPr>
                <a:solidFill>
                  <a:schemeClr val="accent4">
                    <a:hueOff val="468000"/>
                    <a:satOff val="-4761"/>
                    <a:lumOff val="10196"/>
                  </a:schemeClr>
                </a:solidFill>
              </a:defRPr>
            </a:pPr>
            <a:r>
              <a:t>Vectors</a:t>
            </a:r>
          </a:p>
          <a:p>
            <a:pPr/>
            <a:r>
              <a:t>Data Frames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Vectors"/>
          <p:cNvSpPr txBox="1"/>
          <p:nvPr>
            <p:ph type="title"/>
          </p:nvPr>
        </p:nvSpPr>
        <p:spPr>
          <a:prstGeom prst="rect">
            <a:avLst/>
          </a:prstGeom>
        </p:spPr>
        <p:txBody>
          <a:bodyPr/>
          <a:lstStyle/>
          <a:p>
            <a:pPr/>
            <a:r>
              <a:t>Vectors</a:t>
            </a:r>
          </a:p>
        </p:txBody>
      </p:sp>
      <p:sp>
        <p:nvSpPr>
          <p:cNvPr id="273"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r>
              <a:t>Selecting Vector Elements</a:t>
            </a:r>
          </a:p>
          <a:p>
            <a:pPr/>
            <a:r>
              <a:t>Vectorization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278"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283" name="stock_price_today = 100…"/>
          <p:cNvSpPr txBox="1"/>
          <p:nvPr>
            <p:ph type="body" idx="1"/>
          </p:nvPr>
        </p:nvSpPr>
        <p:spPr>
          <a:prstGeom prst="rect">
            <a:avLst/>
          </a:prstGeom>
        </p:spPr>
        <p:txBody>
          <a:bodyPr/>
          <a:lstStyle/>
          <a:p>
            <a:pPr marL="0" indent="0">
              <a:lnSpc>
                <a:spcPct val="10000"/>
              </a:lnSpc>
              <a:buSzTx/>
              <a:buNone/>
            </a:pPr>
            <a:r>
              <a:t>stock_price_today = 100</a:t>
            </a:r>
          </a:p>
          <a:p>
            <a:pPr marL="0" indent="0">
              <a:lnSpc>
                <a:spcPct val="10000"/>
              </a:lnSpc>
              <a:buSzTx/>
              <a:buNone/>
            </a:pPr>
            <a:r>
              <a:t>stock_price_yesterday = 99</a:t>
            </a:r>
          </a:p>
          <a:p>
            <a:pPr marL="0" indent="0">
              <a:lnSpc>
                <a:spcPct val="10000"/>
              </a:lnSpc>
              <a:buSzTx/>
              <a:buNone/>
            </a:pPr>
            <a:r>
              <a:t>stock_price_2_days_ago = 98</a:t>
            </a:r>
          </a:p>
          <a:p>
            <a:pPr marL="0" indent="0">
              <a:lnSpc>
                <a:spcPct val="10000"/>
              </a:lnSpc>
              <a:buSzTx/>
              <a:buNone/>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Screen Shot 2022-05-18 at 1.50.50 PM.png" descr="Screen Shot 2022-05-18 at 1.50.50 PM.png"/>
          <p:cNvPicPr>
            <a:picLocks noChangeAspect="1"/>
          </p:cNvPicPr>
          <p:nvPr>
            <p:ph type="pic" idx="21"/>
          </p:nvPr>
        </p:nvPicPr>
        <p:blipFill>
          <a:blip r:embed="rId3">
            <a:extLst/>
          </a:blip>
          <a:srcRect l="2312" t="0" r="2312" b="0"/>
          <a:stretch>
            <a:fillRect/>
          </a:stretch>
        </p:blipFill>
        <p:spPr>
          <a:xfrm>
            <a:off x="3110110" y="2769762"/>
            <a:ext cx="18163919" cy="3297301"/>
          </a:xfrm>
          <a:prstGeom prst="rect">
            <a:avLst/>
          </a:prstGeom>
        </p:spPr>
      </p:pic>
      <p:sp>
        <p:nvSpPr>
          <p:cNvPr id="288" name="Vectors"/>
          <p:cNvSpPr txBox="1"/>
          <p:nvPr>
            <p:ph type="title"/>
          </p:nvPr>
        </p:nvSpPr>
        <p:spPr>
          <a:prstGeom prst="rect">
            <a:avLst/>
          </a:prstGeom>
        </p:spPr>
        <p:txBody>
          <a:bodyPr/>
          <a:lstStyle/>
          <a:p>
            <a:pPr/>
            <a:r>
              <a:t>Vectors</a:t>
            </a:r>
          </a:p>
        </p:txBody>
      </p:sp>
      <p:sp>
        <p:nvSpPr>
          <p:cNvPr id="289" name="Vectors let you assign multiple values to single name…"/>
          <p:cNvSpPr txBox="1"/>
          <p:nvPr>
            <p:ph type="body" sz="half" idx="1"/>
          </p:nvPr>
        </p:nvSpPr>
        <p:spPr>
          <a:xfrm>
            <a:off x="3119859" y="5966905"/>
            <a:ext cx="18144281" cy="6992443"/>
          </a:xfrm>
          <a:prstGeom prst="rect">
            <a:avLst/>
          </a:prstGeom>
        </p:spPr>
        <p:txBody>
          <a:bodyPr/>
          <a:lstStyle/>
          <a:p>
            <a:pPr marL="558800" indent="-558800">
              <a:defRPr b="1" sz="5900"/>
            </a:pPr>
            <a:r>
              <a:t>Vectors let you assign multiple values to single name</a:t>
            </a:r>
          </a:p>
          <a:p>
            <a:pPr marL="558800" indent="-558800">
              <a:defRPr sz="5900"/>
            </a:pPr>
            <a:r>
              <a:t>Create a vector with </a:t>
            </a:r>
            <a:r>
              <a:rPr>
                <a:solidFill>
                  <a:schemeClr val="accent4">
                    <a:hueOff val="468000"/>
                    <a:satOff val="-4761"/>
                    <a:lumOff val="10196"/>
                  </a:schemeClr>
                </a:solidFill>
              </a:rPr>
              <a:t>c</a:t>
            </a:r>
            <a:r>
              <a:t>: </a:t>
            </a:r>
            <a:r>
              <a:rPr>
                <a:solidFill>
                  <a:schemeClr val="accent4">
                    <a:hueOff val="468000"/>
                    <a:satOff val="-4761"/>
                    <a:lumOff val="10196"/>
                  </a:schemeClr>
                </a:solidFill>
              </a:rPr>
              <a:t>c(item1, item2,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Your Turn #2"/>
          <p:cNvSpPr txBox="1"/>
          <p:nvPr>
            <p:ph type="title"/>
          </p:nvPr>
        </p:nvSpPr>
        <p:spPr>
          <a:prstGeom prst="rect">
            <a:avLst/>
          </a:prstGeom>
        </p:spPr>
        <p:txBody>
          <a:bodyPr/>
          <a:lstStyle/>
          <a:p>
            <a:pPr/>
            <a:r>
              <a:t>Your Turn #2</a:t>
            </a:r>
          </a:p>
        </p:txBody>
      </p:sp>
      <p:sp>
        <p:nvSpPr>
          <p:cNvPr id="294" name="Create a vector called years that contains 3 numbers:…"/>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a:t>
            </a:r>
            <a:r>
              <a:t> that contains 3 numbers:</a:t>
            </a:r>
          </a:p>
          <a:p>
            <a:pPr lvl="1" marL="1778000" indent="-889000">
              <a:buSzPct val="100000"/>
              <a:buAutoNum type="arabicPeriod" startAt="1"/>
            </a:pPr>
            <a:r>
              <a:t>The year you were born</a:t>
            </a:r>
          </a:p>
          <a:p>
            <a:pPr lvl="1" marL="1778000" indent="-889000">
              <a:buSzPct val="100000"/>
              <a:buAutoNum type="arabicPeriod" startAt="1"/>
            </a:pPr>
            <a:r>
              <a:t>The year you graduated high school</a:t>
            </a:r>
          </a:p>
          <a:p>
            <a:pPr lvl="1" marL="1778000" indent="-889000">
              <a:buSzPct val="100000"/>
              <a:buAutoNum type="arabicPeriod" startAt="1"/>
            </a:pPr>
            <a:r>
              <a:t>The year you started working at MarketBridge</a:t>
            </a:r>
          </a:p>
          <a:p>
            <a:pPr lvl="1" marL="0" indent="0">
              <a:buSzTx/>
              <a:buNone/>
            </a:pPr>
            <a:r>
              <a:t>Then print the vector to the console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Screen Shot 2022-05-18 at 2.21.08 PM.png" descr="Screen Shot 2022-05-18 at 2.21.08 PM.png"/>
          <p:cNvPicPr>
            <a:picLocks noChangeAspect="1"/>
          </p:cNvPicPr>
          <p:nvPr>
            <p:ph type="pic" idx="21"/>
          </p:nvPr>
        </p:nvPicPr>
        <p:blipFill>
          <a:blip r:embed="rId2">
            <a:extLst/>
          </a:blip>
          <a:srcRect l="0" t="0" r="0" b="0"/>
          <a:stretch>
            <a:fillRect/>
          </a:stretch>
        </p:blipFill>
        <p:spPr>
          <a:xfrm>
            <a:off x="3125968" y="2864328"/>
            <a:ext cx="18135601" cy="4355144"/>
          </a:xfrm>
          <a:prstGeom prst="rect">
            <a:avLst/>
          </a:prstGeom>
        </p:spPr>
      </p:pic>
      <p:sp>
        <p:nvSpPr>
          <p:cNvPr id="299" name="My Answer"/>
          <p:cNvSpPr txBox="1"/>
          <p:nvPr>
            <p:ph type="title"/>
          </p:nvPr>
        </p:nvSpPr>
        <p:spPr>
          <a:prstGeom prst="rect">
            <a:avLst/>
          </a:prstGeom>
        </p:spPr>
        <p:txBody>
          <a:bodyPr/>
          <a:lstStyle/>
          <a:p>
            <a:pPr/>
            <a:r>
              <a:t>My Answer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Screen Shot 2022-05-18 at 3.21.10 PM.png" descr="Screen Shot 2022-05-18 at 3.21.10 PM.png"/>
          <p:cNvPicPr>
            <a:picLocks noChangeAspect="1"/>
          </p:cNvPicPr>
          <p:nvPr>
            <p:ph type="pic" idx="21"/>
          </p:nvPr>
        </p:nvPicPr>
        <p:blipFill>
          <a:blip r:embed="rId3">
            <a:extLst/>
          </a:blip>
          <a:srcRect l="0" t="0" r="0" b="0"/>
          <a:stretch>
            <a:fillRect/>
          </a:stretch>
        </p:blipFill>
        <p:spPr>
          <a:xfrm>
            <a:off x="4316690" y="673100"/>
            <a:ext cx="15754158" cy="8737600"/>
          </a:xfrm>
          <a:prstGeom prst="rect">
            <a:avLst/>
          </a:prstGeom>
        </p:spPr>
      </p:pic>
      <p:sp>
        <p:nvSpPr>
          <p:cNvPr id="302" name="&quot;Named&quot; Vector"/>
          <p:cNvSpPr txBox="1"/>
          <p:nvPr>
            <p:ph type="title"/>
          </p:nvPr>
        </p:nvSpPr>
        <p:spPr>
          <a:prstGeom prst="rect">
            <a:avLst/>
          </a:prstGeom>
        </p:spPr>
        <p:txBody>
          <a:bodyPr/>
          <a:lstStyle/>
          <a:p>
            <a:pPr/>
            <a:r>
              <a:t>"Named" Vector</a:t>
            </a:r>
          </a:p>
        </p:txBody>
      </p:sp>
      <p:sp>
        <p:nvSpPr>
          <p:cNvPr id="303" name="Frequently used in tidyverse"/>
          <p:cNvSpPr txBox="1"/>
          <p:nvPr>
            <p:ph type="body" sz="quarter" idx="1"/>
          </p:nvPr>
        </p:nvSpPr>
        <p:spPr>
          <a:prstGeom prst="rect">
            <a:avLst/>
          </a:prstGeom>
        </p:spPr>
        <p:txBody>
          <a:bodyPr/>
          <a:lstStyle/>
          <a:p>
            <a:pPr/>
            <a:r>
              <a:t>Frequently used in tidyverse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Screen Shot 2020-10-26 at 11.40.55 AM.png" descr="Screen Shot 2020-10-26 at 11.40.55 AM.png"/>
          <p:cNvPicPr>
            <a:picLocks noChangeAspect="1"/>
          </p:cNvPicPr>
          <p:nvPr>
            <p:ph type="pic" idx="21"/>
          </p:nvPr>
        </p:nvPicPr>
        <p:blipFill>
          <a:blip r:embed="rId3">
            <a:extLst/>
          </a:blip>
          <a:srcRect l="1894" t="9902" r="1894" b="44911"/>
          <a:stretch>
            <a:fillRect/>
          </a:stretch>
        </p:blipFill>
        <p:spPr>
          <a:xfrm>
            <a:off x="1288851" y="1696640"/>
            <a:ext cx="10785909" cy="6527576"/>
          </a:xfrm>
          <a:prstGeom prst="rect">
            <a:avLst/>
          </a:prstGeom>
        </p:spPr>
      </p:pic>
      <p:sp>
        <p:nvSpPr>
          <p:cNvPr id="218" name="Notes form &amp; Cheat Sheet"/>
          <p:cNvSpPr txBox="1"/>
          <p:nvPr>
            <p:ph type="title"/>
          </p:nvPr>
        </p:nvSpPr>
        <p:spPr>
          <a:prstGeom prst="rect">
            <a:avLst/>
          </a:prstGeom>
        </p:spPr>
        <p:txBody>
          <a:bodyPr/>
          <a:lstStyle>
            <a:lvl1pPr defTabSz="698301">
              <a:defRPr sz="9520"/>
            </a:lvl1pPr>
          </a:lstStyle>
          <a:p>
            <a:pPr/>
            <a:r>
              <a:t>Notes form &amp; Cheat Sheet</a:t>
            </a:r>
          </a:p>
        </p:txBody>
      </p:sp>
      <p:sp>
        <p:nvSpPr>
          <p:cNvPr id="219" name="Please take out"/>
          <p:cNvSpPr txBox="1"/>
          <p:nvPr>
            <p:ph type="body" sz="quarter" idx="1"/>
          </p:nvPr>
        </p:nvSpPr>
        <p:spPr>
          <a:prstGeom prst="rect">
            <a:avLst/>
          </a:prstGeom>
        </p:spPr>
        <p:txBody>
          <a:bodyPr/>
          <a:lstStyle/>
          <a:p>
            <a:pPr/>
            <a:r>
              <a:t>Please take out</a:t>
            </a:r>
          </a:p>
        </p:txBody>
      </p:sp>
      <p:pic>
        <p:nvPicPr>
          <p:cNvPr id="220" name="Screen Shot 2022-05-18 at 9.21.45 AM.png" descr="Screen Shot 2022-05-18 at 9.21.45 AM.png"/>
          <p:cNvPicPr>
            <a:picLocks noChangeAspect="1"/>
          </p:cNvPicPr>
          <p:nvPr/>
        </p:nvPicPr>
        <p:blipFill>
          <a:blip r:embed="rId4">
            <a:extLst/>
          </a:blip>
          <a:srcRect l="0" t="0" r="0" b="0"/>
          <a:stretch>
            <a:fillRect/>
          </a:stretch>
        </p:blipFill>
        <p:spPr>
          <a:xfrm>
            <a:off x="12709929" y="2049187"/>
            <a:ext cx="10785909" cy="582248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Your Turn #3"/>
          <p:cNvSpPr txBox="1"/>
          <p:nvPr>
            <p:ph type="title"/>
          </p:nvPr>
        </p:nvSpPr>
        <p:spPr>
          <a:prstGeom prst="rect">
            <a:avLst/>
          </a:prstGeom>
        </p:spPr>
        <p:txBody>
          <a:bodyPr/>
          <a:lstStyle/>
          <a:p>
            <a:pPr/>
            <a:r>
              <a:t>Your Turn #3</a:t>
            </a:r>
          </a:p>
        </p:txBody>
      </p:sp>
      <p:sp>
        <p:nvSpPr>
          <p:cNvPr id="308" name="Create a vector called years_named that:…"/>
          <p:cNvSpPr txBox="1"/>
          <p:nvPr>
            <p:ph type="body" idx="1"/>
          </p:nvPr>
        </p:nvSpPr>
        <p:spPr>
          <a:prstGeom prst="rect">
            <a:avLst/>
          </a:prstGeom>
        </p:spPr>
        <p:txBody>
          <a:bodyPr/>
          <a:lstStyle/>
          <a:p>
            <a:pPr marL="0" indent="0">
              <a:buSzTx/>
              <a:buNone/>
            </a:pPr>
            <a:r>
              <a:t>Create a vector called </a:t>
            </a:r>
            <a:r>
              <a:rPr>
                <a:solidFill>
                  <a:schemeClr val="accent4">
                    <a:hueOff val="468000"/>
                    <a:satOff val="-4761"/>
                    <a:lumOff val="10196"/>
                  </a:schemeClr>
                </a:solidFill>
              </a:rPr>
              <a:t>years_named</a:t>
            </a:r>
            <a:r>
              <a:t> that:</a:t>
            </a:r>
          </a:p>
          <a:p>
            <a:pPr marL="889000" indent="-889000">
              <a:buSzPct val="100000"/>
              <a:buAutoNum type="arabicPeriod" startAt="1"/>
            </a:pPr>
            <a:r>
              <a:t>Contains the exact same data as `years`. </a:t>
            </a:r>
          </a:p>
          <a:p>
            <a:pPr marL="889000" indent="-889000">
              <a:buSzPct val="100000"/>
              <a:buAutoNum type="arabicPeriod" startAt="1"/>
            </a:pPr>
            <a:r>
              <a:t>Each element should have a name that describes what happened that year. </a:t>
            </a:r>
          </a:p>
          <a:p>
            <a:pPr marL="0" indent="0">
              <a:buSzTx/>
              <a:buNone/>
            </a:pPr>
            <a:r>
              <a:t>Then print out the vector.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Screen Shot 2022-05-18 at 3.28.02 PM.png" descr="Screen Shot 2022-05-18 at 3.28.02 PM.png"/>
          <p:cNvPicPr>
            <a:picLocks noChangeAspect="1"/>
          </p:cNvPicPr>
          <p:nvPr>
            <p:ph type="pic" idx="21"/>
          </p:nvPr>
        </p:nvPicPr>
        <p:blipFill>
          <a:blip r:embed="rId2">
            <a:extLst/>
          </a:blip>
          <a:srcRect l="0" t="0" r="0" b="0"/>
          <a:stretch>
            <a:fillRect/>
          </a:stretch>
        </p:blipFill>
        <p:spPr>
          <a:xfrm>
            <a:off x="3125968" y="3533781"/>
            <a:ext cx="18135601" cy="3016238"/>
          </a:xfrm>
          <a:prstGeom prst="rect">
            <a:avLst/>
          </a:prstGeom>
        </p:spPr>
      </p:pic>
      <p:sp>
        <p:nvSpPr>
          <p:cNvPr id="311"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Vectors"/>
          <p:cNvSpPr txBox="1"/>
          <p:nvPr>
            <p:ph type="title"/>
          </p:nvPr>
        </p:nvSpPr>
        <p:spPr>
          <a:prstGeom prst="rect">
            <a:avLst/>
          </a:prstGeom>
        </p:spPr>
        <p:txBody>
          <a:bodyPr/>
          <a:lstStyle/>
          <a:p>
            <a:pPr/>
            <a:r>
              <a:t>Vectors</a:t>
            </a:r>
          </a:p>
        </p:txBody>
      </p:sp>
      <p:sp>
        <p:nvSpPr>
          <p:cNvPr id="314" name="Creating Vectors…"/>
          <p:cNvSpPr txBox="1"/>
          <p:nvPr>
            <p:ph type="body" idx="1"/>
          </p:nvPr>
        </p:nvSpPr>
        <p:spPr>
          <a:prstGeom prst="rect">
            <a:avLst/>
          </a:prstGeom>
        </p:spPr>
        <p:txBody>
          <a:bodyPr/>
          <a:lstStyle/>
          <a:p>
            <a:pPr/>
            <a:r>
              <a:t>Creating Vectors</a:t>
            </a:r>
          </a:p>
          <a:p>
            <a:pPr>
              <a:defRPr>
                <a:solidFill>
                  <a:schemeClr val="accent4">
                    <a:hueOff val="468000"/>
                    <a:satOff val="-4761"/>
                    <a:lumOff val="10196"/>
                  </a:schemeClr>
                </a:solidFill>
              </a:defRPr>
            </a:pPr>
            <a:r>
              <a:t>Selecting Vector Elements</a:t>
            </a:r>
          </a:p>
          <a:p>
            <a:pPr/>
            <a:r>
              <a:t>Vectorization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Screen Shot 2022-05-19 at 9.16.33 AM.png" descr="Screen Shot 2022-05-19 at 9.16.33 AM.png"/>
          <p:cNvPicPr>
            <a:picLocks noChangeAspect="1"/>
          </p:cNvPicPr>
          <p:nvPr>
            <p:ph type="pic" idx="21"/>
          </p:nvPr>
        </p:nvPicPr>
        <p:blipFill>
          <a:blip r:embed="rId3">
            <a:extLst/>
          </a:blip>
          <a:srcRect l="0" t="0" r="0" b="0"/>
          <a:stretch>
            <a:fillRect/>
          </a:stretch>
        </p:blipFill>
        <p:spPr>
          <a:xfrm>
            <a:off x="3125968" y="3691376"/>
            <a:ext cx="18135601" cy="2701048"/>
          </a:xfrm>
          <a:prstGeom prst="rect">
            <a:avLst/>
          </a:prstGeom>
        </p:spPr>
      </p:pic>
      <p:sp>
        <p:nvSpPr>
          <p:cNvPr id="317" name="&quot;Index&quot;"/>
          <p:cNvSpPr txBox="1"/>
          <p:nvPr>
            <p:ph type="title"/>
          </p:nvPr>
        </p:nvSpPr>
        <p:spPr>
          <a:prstGeom prst="rect">
            <a:avLst/>
          </a:prstGeom>
        </p:spPr>
        <p:txBody>
          <a:bodyPr/>
          <a:lstStyle/>
          <a:p>
            <a:pPr/>
            <a:r>
              <a:t>"Index"</a:t>
            </a:r>
          </a:p>
        </p:txBody>
      </p:sp>
      <p:sp>
        <p:nvSpPr>
          <p:cNvPr id="318" name="Starts at 1"/>
          <p:cNvSpPr txBox="1"/>
          <p:nvPr>
            <p:ph type="body" sz="quarter" idx="1"/>
          </p:nvPr>
        </p:nvSpPr>
        <p:spPr>
          <a:prstGeom prst="rect">
            <a:avLst/>
          </a:prstGeom>
        </p:spPr>
        <p:txBody>
          <a:bodyPr/>
          <a:lstStyle/>
          <a:p>
            <a:pPr/>
            <a:r>
              <a:t>Starts at 1</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Screen Shot 2022-05-19 at 9.36.33 AM.png" descr="Screen Shot 2022-05-19 at 9.36.33 AM.png"/>
          <p:cNvPicPr>
            <a:picLocks noChangeAspect="1"/>
          </p:cNvPicPr>
          <p:nvPr>
            <p:ph type="pic" idx="21"/>
          </p:nvPr>
        </p:nvPicPr>
        <p:blipFill>
          <a:blip r:embed="rId3">
            <a:extLst/>
          </a:blip>
          <a:srcRect l="0" t="0" r="0" b="0"/>
          <a:stretch>
            <a:fillRect/>
          </a:stretch>
        </p:blipFill>
        <p:spPr>
          <a:xfrm>
            <a:off x="3125968" y="3090221"/>
            <a:ext cx="18135601" cy="3903358"/>
          </a:xfrm>
          <a:prstGeom prst="rect">
            <a:avLst/>
          </a:prstGeom>
        </p:spPr>
      </p:pic>
      <p:sp>
        <p:nvSpPr>
          <p:cNvPr id="323" name="words[1]"/>
          <p:cNvSpPr txBox="1"/>
          <p:nvPr>
            <p:ph type="title"/>
          </p:nvPr>
        </p:nvSpPr>
        <p:spPr>
          <a:prstGeom prst="rect">
            <a:avLst/>
          </a:prstGeom>
        </p:spPr>
        <p:txBody>
          <a:bodyPr/>
          <a:lstStyle/>
          <a:p>
            <a:pPr/>
            <a:r>
              <a:t>words</a:t>
            </a:r>
            <a:r>
              <a:rPr>
                <a:solidFill>
                  <a:schemeClr val="accent4">
                    <a:hueOff val="468000"/>
                    <a:satOff val="-4761"/>
                    <a:lumOff val="10196"/>
                  </a:schemeClr>
                </a:solidFill>
              </a:rPr>
              <a:t>[1]</a:t>
            </a:r>
          </a:p>
        </p:txBody>
      </p:sp>
      <p:sp>
        <p:nvSpPr>
          <p:cNvPr id="324" name="&quot;Return the element with index 1&quot;"/>
          <p:cNvSpPr txBox="1"/>
          <p:nvPr>
            <p:ph type="body" sz="quarter" idx="1"/>
          </p:nvPr>
        </p:nvSpPr>
        <p:spPr>
          <a:prstGeom prst="rect">
            <a:avLst/>
          </a:prstGeom>
        </p:spPr>
        <p:txBody>
          <a:bodyPr/>
          <a:lstStyle/>
          <a:p>
            <a:pPr/>
            <a:r>
              <a:t>"Return the element with index 1"</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Screen Shot 2022-05-19 at 9.40.00 AM.png" descr="Screen Shot 2022-05-19 at 9.40.00 AM.png"/>
          <p:cNvPicPr>
            <a:picLocks noChangeAspect="1"/>
          </p:cNvPicPr>
          <p:nvPr>
            <p:ph type="pic" idx="21"/>
          </p:nvPr>
        </p:nvPicPr>
        <p:blipFill>
          <a:blip r:embed="rId3">
            <a:extLst/>
          </a:blip>
          <a:srcRect l="0" t="0" r="0" b="0"/>
          <a:stretch>
            <a:fillRect/>
          </a:stretch>
        </p:blipFill>
        <p:spPr>
          <a:xfrm>
            <a:off x="3125968" y="3279506"/>
            <a:ext cx="18135601" cy="3524788"/>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Changing elements by index"/>
          <p:cNvSpPr txBox="1"/>
          <p:nvPr>
            <p:ph type="title"/>
          </p:nvPr>
        </p:nvSpPr>
        <p:spPr>
          <a:prstGeom prst="rect">
            <a:avLst/>
          </a:prstGeom>
        </p:spPr>
        <p:txBody>
          <a:bodyPr/>
          <a:lstStyle/>
          <a:p>
            <a:pPr/>
            <a:r>
              <a:t>Changing elements by index</a:t>
            </a:r>
          </a:p>
        </p:txBody>
      </p:sp>
      <p:pic>
        <p:nvPicPr>
          <p:cNvPr id="333" name="Screen Shot 2022-05-19 at 9.54.06 AM.png" descr="Screen Shot 2022-05-19 at 9.54.06 AM.png"/>
          <p:cNvPicPr>
            <a:picLocks noChangeAspect="1"/>
          </p:cNvPicPr>
          <p:nvPr/>
        </p:nvPicPr>
        <p:blipFill>
          <a:blip r:embed="rId3">
            <a:extLst/>
          </a:blip>
          <a:stretch>
            <a:fillRect/>
          </a:stretch>
        </p:blipFill>
        <p:spPr>
          <a:xfrm>
            <a:off x="5463976" y="5248671"/>
            <a:ext cx="13456174" cy="32187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hanging elements by index"/>
          <p:cNvSpPr txBox="1"/>
          <p:nvPr>
            <p:ph type="title"/>
          </p:nvPr>
        </p:nvSpPr>
        <p:spPr>
          <a:prstGeom prst="rect">
            <a:avLst/>
          </a:prstGeom>
        </p:spPr>
        <p:txBody>
          <a:bodyPr/>
          <a:lstStyle/>
          <a:p>
            <a:pPr/>
            <a:r>
              <a:t>Changing elements by index</a:t>
            </a:r>
          </a:p>
        </p:txBody>
      </p:sp>
      <p:pic>
        <p:nvPicPr>
          <p:cNvPr id="338" name="Screen Shot 2022-05-19 at 9.59.47 AM.png" descr="Screen Shot 2022-05-19 at 9.59.47 AM.png"/>
          <p:cNvPicPr>
            <a:picLocks noChangeAspect="1"/>
          </p:cNvPicPr>
          <p:nvPr/>
        </p:nvPicPr>
        <p:blipFill>
          <a:blip r:embed="rId3">
            <a:extLst/>
          </a:blip>
          <a:stretch>
            <a:fillRect/>
          </a:stretch>
        </p:blipFill>
        <p:spPr>
          <a:xfrm>
            <a:off x="2352100" y="4450684"/>
            <a:ext cx="19679800" cy="481463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Screen Shot 2022-05-19 at 11.26.15 AM.png" descr="Screen Shot 2022-05-19 at 11.26.15 AM.png"/>
          <p:cNvPicPr>
            <a:picLocks noChangeAspect="1"/>
          </p:cNvPicPr>
          <p:nvPr>
            <p:ph type="pic" idx="21"/>
          </p:nvPr>
        </p:nvPicPr>
        <p:blipFill>
          <a:blip r:embed="rId3">
            <a:extLst/>
          </a:blip>
          <a:srcRect l="0" t="0" r="0" b="0"/>
          <a:stretch>
            <a:fillRect/>
          </a:stretch>
        </p:blipFill>
        <p:spPr>
          <a:xfrm>
            <a:off x="13169900" y="6325423"/>
            <a:ext cx="9525000" cy="2944754"/>
          </a:xfrm>
          <a:prstGeom prst="rect">
            <a:avLst/>
          </a:prstGeom>
        </p:spPr>
      </p:pic>
      <p:sp>
        <p:nvSpPr>
          <p:cNvPr id="343" name="Your Turn #4 - Vector Indexing"/>
          <p:cNvSpPr txBox="1"/>
          <p:nvPr>
            <p:ph type="title"/>
          </p:nvPr>
        </p:nvSpPr>
        <p:spPr>
          <a:prstGeom prst="rect">
            <a:avLst/>
          </a:prstGeom>
        </p:spPr>
        <p:txBody>
          <a:bodyPr/>
          <a:lstStyle/>
          <a:p>
            <a:pPr/>
            <a:r>
              <a:t>Your Turn #4 - Vector Indexing</a:t>
            </a:r>
          </a:p>
        </p:txBody>
      </p:sp>
      <p:sp>
        <p:nvSpPr>
          <p:cNvPr id="344" name="Given a vector of words:…"/>
          <p:cNvSpPr txBox="1"/>
          <p:nvPr>
            <p:ph type="body" sz="half" idx="1"/>
          </p:nvPr>
        </p:nvSpPr>
        <p:spPr>
          <a:xfrm>
            <a:off x="1701800" y="3149600"/>
            <a:ext cx="10223500" cy="9296400"/>
          </a:xfrm>
          <a:prstGeom prst="rect">
            <a:avLst/>
          </a:prstGeom>
        </p:spPr>
        <p:txBody>
          <a:bodyPr/>
          <a:lstStyle/>
          <a:p>
            <a:pPr/>
            <a:r>
              <a:t>Given a vector of words:</a:t>
            </a:r>
          </a:p>
          <a:p>
            <a:pPr lvl="1" marL="1592791" indent="-703791">
              <a:buSzPct val="100000"/>
              <a:buAutoNum type="arabicPeriod" startAt="1"/>
            </a:pPr>
            <a:r>
              <a:t>Change the first word</a:t>
            </a:r>
          </a:p>
          <a:p>
            <a:pPr lvl="1" marL="1592791" indent="-703791">
              <a:buSzPct val="100000"/>
              <a:buAutoNum type="arabicPeriod" startAt="1"/>
            </a:pPr>
            <a:r>
              <a:t>Create a new vector that rearranges the words into a question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8" name="Screen Shot 2022-05-20 at 9.11.20 AM.png" descr="Screen Shot 2022-05-20 at 9.11.20 AM.png"/>
          <p:cNvPicPr>
            <a:picLocks noChangeAspect="1"/>
          </p:cNvPicPr>
          <p:nvPr>
            <p:ph type="pic" idx="21"/>
          </p:nvPr>
        </p:nvPicPr>
        <p:blipFill>
          <a:blip r:embed="rId3">
            <a:extLst/>
          </a:blip>
          <a:srcRect l="0" t="0" r="0" b="0"/>
          <a:stretch>
            <a:fillRect/>
          </a:stretch>
        </p:blipFill>
        <p:spPr>
          <a:xfrm>
            <a:off x="3125968" y="2542325"/>
            <a:ext cx="18135601" cy="4999150"/>
          </a:xfrm>
          <a:prstGeom prst="rect">
            <a:avLst/>
          </a:prstGeom>
        </p:spPr>
      </p:pic>
      <p:sp>
        <p:nvSpPr>
          <p:cNvPr id="349"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ata Structures in Base R"/>
          <p:cNvSpPr txBox="1"/>
          <p:nvPr>
            <p:ph type="ctrTitle"/>
          </p:nvPr>
        </p:nvSpPr>
        <p:spPr>
          <a:prstGeom prst="rect">
            <a:avLst/>
          </a:prstGeom>
        </p:spPr>
        <p:txBody>
          <a:bodyPr/>
          <a:lstStyle/>
          <a:p>
            <a:pPr/>
            <a:r>
              <a:t>Data Structures in Base R</a:t>
            </a:r>
          </a:p>
        </p:txBody>
      </p:sp>
      <p:sp>
        <p:nvSpPr>
          <p:cNvPr id="225" name="Vectors and Data Frames"/>
          <p:cNvSpPr txBox="1"/>
          <p:nvPr>
            <p:ph type="subTitle" sz="quarter" idx="1"/>
          </p:nvPr>
        </p:nvSpPr>
        <p:spPr>
          <a:prstGeom prst="rect">
            <a:avLst/>
          </a:prstGeom>
        </p:spPr>
        <p:txBody>
          <a:bodyPr/>
          <a:lstStyle/>
          <a:p>
            <a:pPr/>
            <a:r>
              <a:t>Vectors and Data Frames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Screen Shot 2022-05-19 at 11.33.15 AM.png" descr="Screen Shot 2022-05-19 at 11.33.15 AM.png"/>
          <p:cNvPicPr>
            <a:picLocks noChangeAspect="1"/>
          </p:cNvPicPr>
          <p:nvPr>
            <p:ph type="pic" idx="21"/>
          </p:nvPr>
        </p:nvPicPr>
        <p:blipFill>
          <a:blip r:embed="rId3">
            <a:extLst/>
          </a:blip>
          <a:srcRect l="0" t="9737" r="0" b="0"/>
          <a:stretch>
            <a:fillRect/>
          </a:stretch>
        </p:blipFill>
        <p:spPr>
          <a:xfrm>
            <a:off x="3125968" y="673100"/>
            <a:ext cx="18135601" cy="8737600"/>
          </a:xfrm>
          <a:prstGeom prst="rect">
            <a:avLst/>
          </a:prstGeom>
        </p:spPr>
      </p:pic>
      <p:sp>
        <p:nvSpPr>
          <p:cNvPr id="354" name="&quot;Five kinds of subscripts in R&quot;"/>
          <p:cNvSpPr txBox="1"/>
          <p:nvPr>
            <p:ph type="title"/>
          </p:nvPr>
        </p:nvSpPr>
        <p:spPr>
          <a:prstGeom prst="rect">
            <a:avLst/>
          </a:prstGeom>
        </p:spPr>
        <p:txBody>
          <a:bodyPr/>
          <a:lstStyle/>
          <a:p>
            <a:pPr/>
            <a:r>
              <a:t>"Five kinds of subscripts in R"</a:t>
            </a:r>
          </a:p>
        </p:txBody>
      </p:sp>
      <p:sp>
        <p:nvSpPr>
          <p:cNvPr id="355" name="This blog post helped me"/>
          <p:cNvSpPr txBox="1"/>
          <p:nvPr>
            <p:ph type="body" sz="quarter" idx="1"/>
          </p:nvPr>
        </p:nvSpPr>
        <p:spPr>
          <a:prstGeom prst="rect">
            <a:avLst/>
          </a:prstGeom>
        </p:spPr>
        <p:txBody>
          <a:bodyPr/>
          <a:lstStyle/>
          <a:p>
            <a:pPr/>
            <a:r>
              <a:t>This blog post helped 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Screen Shot 2022-05-19 at 11.36.34 AM.png" descr="Screen Shot 2022-05-19 at 11.36.34 AM.png"/>
          <p:cNvPicPr>
            <a:picLocks noChangeAspect="1"/>
          </p:cNvPicPr>
          <p:nvPr>
            <p:ph type="pic" idx="21"/>
          </p:nvPr>
        </p:nvPicPr>
        <p:blipFill>
          <a:blip r:embed="rId3">
            <a:extLst/>
          </a:blip>
          <a:srcRect l="0" t="0" r="0" b="0"/>
          <a:stretch>
            <a:fillRect/>
          </a:stretch>
        </p:blipFill>
        <p:spPr>
          <a:xfrm>
            <a:off x="8029492" y="0"/>
            <a:ext cx="8325016" cy="13716000"/>
          </a:xfrm>
          <a:prstGeom prst="rect">
            <a:avLst/>
          </a:prstGeom>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Vectors"/>
          <p:cNvSpPr txBox="1"/>
          <p:nvPr>
            <p:ph type="title"/>
          </p:nvPr>
        </p:nvSpPr>
        <p:spPr>
          <a:prstGeom prst="rect">
            <a:avLst/>
          </a:prstGeom>
        </p:spPr>
        <p:txBody>
          <a:bodyPr/>
          <a:lstStyle/>
          <a:p>
            <a:pPr/>
            <a:r>
              <a:t>Vectors</a:t>
            </a:r>
          </a:p>
        </p:txBody>
      </p:sp>
      <p:sp>
        <p:nvSpPr>
          <p:cNvPr id="364" name="Creating Vectors…"/>
          <p:cNvSpPr txBox="1"/>
          <p:nvPr>
            <p:ph type="body" idx="1"/>
          </p:nvPr>
        </p:nvSpPr>
        <p:spPr>
          <a:prstGeom prst="rect">
            <a:avLst/>
          </a:prstGeom>
        </p:spPr>
        <p:txBody>
          <a:bodyPr/>
          <a:lstStyle/>
          <a:p>
            <a:pPr/>
            <a:r>
              <a:t>Creating Vectors</a:t>
            </a:r>
          </a:p>
          <a:p>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Screen Shot 2022-05-19 at 12.54.25 PM.png" descr="Screen Shot 2022-05-19 at 12.54.25 PM.png"/>
          <p:cNvPicPr>
            <a:picLocks noChangeAspect="1"/>
          </p:cNvPicPr>
          <p:nvPr>
            <p:ph type="pic" idx="21"/>
          </p:nvPr>
        </p:nvPicPr>
        <p:blipFill>
          <a:blip r:embed="rId2">
            <a:extLst/>
          </a:blip>
          <a:srcRect l="0" t="0" r="0" b="0"/>
          <a:stretch>
            <a:fillRect/>
          </a:stretch>
        </p:blipFill>
        <p:spPr>
          <a:xfrm>
            <a:off x="13169900" y="6322095"/>
            <a:ext cx="9525000" cy="2951410"/>
          </a:xfrm>
          <a:prstGeom prst="rect">
            <a:avLst/>
          </a:prstGeom>
        </p:spPr>
      </p:pic>
      <p:sp>
        <p:nvSpPr>
          <p:cNvPr id="367" name="Vectorization"/>
          <p:cNvSpPr txBox="1"/>
          <p:nvPr>
            <p:ph type="title"/>
          </p:nvPr>
        </p:nvSpPr>
        <p:spPr>
          <a:prstGeom prst="rect">
            <a:avLst/>
          </a:prstGeom>
        </p:spPr>
        <p:txBody>
          <a:bodyPr/>
          <a:lstStyle/>
          <a:p>
            <a:pPr/>
            <a:r>
              <a:t>Vectorization</a:t>
            </a:r>
          </a:p>
        </p:txBody>
      </p:sp>
      <p:sp>
        <p:nvSpPr>
          <p:cNvPr id="368" name="Definition: &quot;A single line of code that does something to every element of a vector.&quot;…"/>
          <p:cNvSpPr txBox="1"/>
          <p:nvPr>
            <p:ph type="body" sz="half" idx="1"/>
          </p:nvPr>
        </p:nvSpPr>
        <p:spPr>
          <a:prstGeom prst="rect">
            <a:avLst/>
          </a:prstGeom>
        </p:spPr>
        <p:txBody>
          <a:bodyPr/>
          <a:lstStyle/>
          <a:p>
            <a:pPr/>
            <a:r>
              <a:t>Definition:</a:t>
            </a:r>
            <a:r>
              <a:rPr i="1"/>
              <a:t> "A single line of code that does something to every element of a vector."</a:t>
            </a:r>
            <a:endParaRPr i="1"/>
          </a:p>
          <a:p>
            <a:pPr/>
            <a:r>
              <a:t>Special feature of R</a:t>
            </a:r>
          </a:p>
          <a:p>
            <a:pPr/>
            <a:r>
              <a:t>Used all the time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0" name="Screen Shot 2022-05-19 at 1.57.42 PM.png" descr="Screen Shot 2022-05-19 at 1.57.42 PM.png"/>
          <p:cNvPicPr>
            <a:picLocks noChangeAspect="1"/>
          </p:cNvPicPr>
          <p:nvPr>
            <p:ph type="pic" idx="21"/>
          </p:nvPr>
        </p:nvPicPr>
        <p:blipFill>
          <a:blip r:embed="rId2">
            <a:extLst/>
          </a:blip>
          <a:srcRect l="0" t="0" r="0" b="0"/>
          <a:stretch>
            <a:fillRect/>
          </a:stretch>
        </p:blipFill>
        <p:spPr>
          <a:xfrm>
            <a:off x="3125968" y="2926080"/>
            <a:ext cx="18135601" cy="4231640"/>
          </a:xfrm>
          <a:prstGeom prst="rect">
            <a:avLst/>
          </a:prstGeom>
        </p:spPr>
      </p:pic>
      <p:sp>
        <p:nvSpPr>
          <p:cNvPr id="371" name="Quiz"/>
          <p:cNvSpPr txBox="1"/>
          <p:nvPr>
            <p:ph type="title"/>
          </p:nvPr>
        </p:nvSpPr>
        <p:spPr>
          <a:prstGeom prst="rect">
            <a:avLst/>
          </a:prstGeom>
        </p:spPr>
        <p:txBody>
          <a:bodyPr/>
          <a:lstStyle/>
          <a:p>
            <a:pPr/>
            <a:r>
              <a:t>Quiz</a:t>
            </a:r>
          </a:p>
        </p:txBody>
      </p:sp>
      <p:sp>
        <p:nvSpPr>
          <p:cNvPr id="372" name="What does this code do?"/>
          <p:cNvSpPr txBox="1"/>
          <p:nvPr>
            <p:ph type="body" sz="quarter" idx="1"/>
          </p:nvPr>
        </p:nvSpPr>
        <p:spPr>
          <a:prstGeom prst="rect">
            <a:avLst/>
          </a:prstGeom>
        </p:spPr>
        <p:txBody>
          <a:bodyPr/>
          <a:lstStyle/>
          <a:p>
            <a:pPr/>
            <a:r>
              <a:t>What does this code do?</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Screen Shot 2022-05-19 at 2.01.55 PM.png" descr="Screen Shot 2022-05-19 at 2.01.55 PM.png"/>
          <p:cNvPicPr>
            <a:picLocks noChangeAspect="1"/>
          </p:cNvPicPr>
          <p:nvPr>
            <p:ph type="pic" idx="21"/>
          </p:nvPr>
        </p:nvPicPr>
        <p:blipFill>
          <a:blip r:embed="rId2">
            <a:extLst/>
          </a:blip>
          <a:srcRect l="0" t="0" r="0" b="0"/>
          <a:stretch>
            <a:fillRect/>
          </a:stretch>
        </p:blipFill>
        <p:spPr>
          <a:xfrm>
            <a:off x="3125968" y="3139693"/>
            <a:ext cx="18135601" cy="3804414"/>
          </a:xfrm>
          <a:prstGeom prst="rect">
            <a:avLst/>
          </a:prstGeom>
        </p:spPr>
      </p:pic>
      <p:sp>
        <p:nvSpPr>
          <p:cNvPr id="375" name="Convert Dollars to Euros"/>
          <p:cNvSpPr txBox="1"/>
          <p:nvPr>
            <p:ph type="title"/>
          </p:nvPr>
        </p:nvSpPr>
        <p:spPr>
          <a:prstGeom prst="rect">
            <a:avLst/>
          </a:prstGeom>
        </p:spPr>
        <p:txBody>
          <a:bodyPr/>
          <a:lstStyle/>
          <a:p>
            <a:pPr/>
            <a:r>
              <a:t>Convert Dollars to Euros</a:t>
            </a:r>
          </a:p>
        </p:txBody>
      </p:sp>
      <p:sp>
        <p:nvSpPr>
          <p:cNvPr id="376" name="Vectorize the conversion"/>
          <p:cNvSpPr txBox="1"/>
          <p:nvPr>
            <p:ph type="body" sz="quarter" idx="1"/>
          </p:nvPr>
        </p:nvSpPr>
        <p:spPr>
          <a:prstGeom prst="rect">
            <a:avLst/>
          </a:prstGeom>
        </p:spPr>
        <p:txBody>
          <a:bodyPr/>
          <a:lstStyle/>
          <a:p>
            <a:pPr/>
            <a:r>
              <a:t>Vectorize the conversion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Screen Shot 2022-05-19 at 2.21.03 PM.png" descr="Screen Shot 2022-05-19 at 2.21.03 PM.png"/>
          <p:cNvPicPr>
            <a:picLocks noChangeAspect="1"/>
          </p:cNvPicPr>
          <p:nvPr>
            <p:ph type="pic" idx="21"/>
          </p:nvPr>
        </p:nvPicPr>
        <p:blipFill>
          <a:blip r:embed="rId2">
            <a:extLst/>
          </a:blip>
          <a:srcRect l="0" t="0" r="0" b="0"/>
          <a:stretch>
            <a:fillRect/>
          </a:stretch>
        </p:blipFill>
        <p:spPr>
          <a:xfrm>
            <a:off x="13169900" y="6549983"/>
            <a:ext cx="9525000" cy="2495634"/>
          </a:xfrm>
          <a:prstGeom prst="rect">
            <a:avLst/>
          </a:prstGeom>
        </p:spPr>
      </p:pic>
      <p:sp>
        <p:nvSpPr>
          <p:cNvPr id="379" name="Your Turn #5"/>
          <p:cNvSpPr txBox="1"/>
          <p:nvPr>
            <p:ph type="title"/>
          </p:nvPr>
        </p:nvSpPr>
        <p:spPr>
          <a:prstGeom prst="rect">
            <a:avLst/>
          </a:prstGeom>
        </p:spPr>
        <p:txBody>
          <a:bodyPr/>
          <a:lstStyle/>
          <a:p>
            <a:pPr/>
            <a:r>
              <a:t>Your Turn #5</a:t>
            </a:r>
          </a:p>
        </p:txBody>
      </p:sp>
      <p:sp>
        <p:nvSpPr>
          <p:cNvPr id="380" name="Recreate your vector &quot;years&quot; that contains the years you were born, graduated HS and joined MB…"/>
          <p:cNvSpPr txBox="1"/>
          <p:nvPr>
            <p:ph type="body" sz="half" idx="1"/>
          </p:nvPr>
        </p:nvSpPr>
        <p:spPr>
          <a:prstGeom prst="rect">
            <a:avLst/>
          </a:prstGeom>
        </p:spPr>
        <p:txBody>
          <a:bodyPr/>
          <a:lstStyle/>
          <a:p>
            <a:pPr/>
            <a:r>
              <a:t>Recreate your vector "years" that contains the years you were born, graduated HS and joined MB</a:t>
            </a:r>
          </a:p>
          <a:p>
            <a:pPr/>
            <a:r>
              <a:t>Using a vectorized operation, create a new variable "ages" that contains the age you were at each event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Screen Shot 2022-05-19 at 2.22.06 PM.png" descr="Screen Shot 2022-05-19 at 2.22.06 PM.png"/>
          <p:cNvPicPr>
            <a:picLocks noChangeAspect="1"/>
          </p:cNvPicPr>
          <p:nvPr>
            <p:ph type="pic" idx="21"/>
          </p:nvPr>
        </p:nvPicPr>
        <p:blipFill>
          <a:blip r:embed="rId3">
            <a:extLst/>
          </a:blip>
          <a:srcRect l="0" t="0" r="0" b="0"/>
          <a:stretch>
            <a:fillRect/>
          </a:stretch>
        </p:blipFill>
        <p:spPr>
          <a:xfrm>
            <a:off x="3125968" y="1969951"/>
            <a:ext cx="18135601" cy="6143898"/>
          </a:xfrm>
          <a:prstGeom prst="rect">
            <a:avLst/>
          </a:prstGeom>
        </p:spPr>
      </p:pic>
      <p:sp>
        <p:nvSpPr>
          <p:cNvPr id="383" name="My Solution"/>
          <p:cNvSpPr txBox="1"/>
          <p:nvPr>
            <p:ph type="title"/>
          </p:nvPr>
        </p:nvSpPr>
        <p:spPr>
          <a:prstGeom prst="rect">
            <a:avLst/>
          </a:prstGeom>
        </p:spPr>
        <p:txBody>
          <a:bodyPr/>
          <a:lstStyle/>
          <a:p>
            <a:pPr/>
            <a:r>
              <a:t>My Solution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Vectors"/>
          <p:cNvSpPr txBox="1"/>
          <p:nvPr>
            <p:ph type="title"/>
          </p:nvPr>
        </p:nvSpPr>
        <p:spPr>
          <a:prstGeom prst="rect">
            <a:avLst/>
          </a:prstGeom>
        </p:spPr>
        <p:txBody>
          <a:bodyPr/>
          <a:lstStyle/>
          <a:p>
            <a:pPr/>
            <a:r>
              <a:t>Vectors</a:t>
            </a:r>
          </a:p>
        </p:txBody>
      </p:sp>
      <p:sp>
        <p:nvSpPr>
          <p:cNvPr id="388" name="Creating Vectors…"/>
          <p:cNvSpPr txBox="1"/>
          <p:nvPr>
            <p:ph type="body" idx="1"/>
          </p:nvPr>
        </p:nvSpPr>
        <p:spPr>
          <a:prstGeom prst="rect">
            <a:avLst/>
          </a:prstGeom>
        </p:spPr>
        <p:txBody>
          <a:bodyPr/>
          <a:lstStyle/>
          <a:p>
            <a:pPr>
              <a:defRPr>
                <a:solidFill>
                  <a:schemeClr val="accent4">
                    <a:hueOff val="468000"/>
                    <a:satOff val="-4761"/>
                    <a:lumOff val="10196"/>
                  </a:schemeClr>
                </a:solidFill>
              </a:defRPr>
            </a:pPr>
            <a:r>
              <a:t>Creating Vectors</a:t>
            </a:r>
          </a:p>
          <a:p>
            <a:pPr>
              <a:defRPr>
                <a:solidFill>
                  <a:schemeClr val="accent4">
                    <a:hueOff val="468000"/>
                    <a:satOff val="-4761"/>
                    <a:lumOff val="10196"/>
                  </a:schemeClr>
                </a:solidFill>
              </a:defRPr>
            </a:pPr>
            <a:r>
              <a:t>Selecting Vector Elements</a:t>
            </a:r>
          </a:p>
          <a:p>
            <a:pPr>
              <a:defRPr>
                <a:solidFill>
                  <a:schemeClr val="accent4">
                    <a:hueOff val="468000"/>
                    <a:satOff val="-4761"/>
                    <a:lumOff val="10196"/>
                  </a:schemeClr>
                </a:solidFill>
              </a:defRPr>
            </a:pPr>
            <a:r>
              <a:t>Vectorization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Agenda"/>
          <p:cNvSpPr txBox="1"/>
          <p:nvPr>
            <p:ph type="title"/>
          </p:nvPr>
        </p:nvSpPr>
        <p:spPr>
          <a:prstGeom prst="rect">
            <a:avLst/>
          </a:prstGeom>
        </p:spPr>
        <p:txBody>
          <a:bodyPr/>
          <a:lstStyle/>
          <a:p>
            <a:pPr/>
            <a:r>
              <a:t>Agenda</a:t>
            </a:r>
          </a:p>
        </p:txBody>
      </p:sp>
      <p:sp>
        <p:nvSpPr>
          <p:cNvPr id="393" name="Variables &amp; Environments…"/>
          <p:cNvSpPr txBox="1"/>
          <p:nvPr>
            <p:ph type="body" idx="1"/>
          </p:nvPr>
        </p:nvSpPr>
        <p:spPr>
          <a:prstGeom prst="rect">
            <a:avLst/>
          </a:prstGeom>
        </p:spPr>
        <p:txBody>
          <a:bodyPr/>
          <a:lstStyle/>
          <a:p>
            <a:pPr/>
            <a:r>
              <a:t>Variables &amp; Environments</a:t>
            </a:r>
          </a:p>
          <a:p>
            <a:pPr/>
            <a:r>
              <a:t>Vectors</a:t>
            </a:r>
          </a:p>
          <a:p>
            <a:pPr>
              <a:defRPr>
                <a:solidFill>
                  <a:schemeClr val="accent4">
                    <a:hueOff val="468000"/>
                    <a:satOff val="-4761"/>
                    <a:lumOff val="10196"/>
                  </a:schemeClr>
                </a:solidFill>
              </a:defRPr>
            </a:pPr>
            <a:r>
              <a:t>Data Frames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Your Turn"/>
          <p:cNvSpPr txBox="1"/>
          <p:nvPr>
            <p:ph type="title" idx="4294967295"/>
          </p:nvPr>
        </p:nvSpPr>
        <p:spPr>
          <a:xfrm>
            <a:off x="4833937" y="357187"/>
            <a:ext cx="14716126" cy="3429001"/>
          </a:xfrm>
          <a:prstGeom prst="rect">
            <a:avLst/>
          </a:prstGeom>
        </p:spPr>
        <p:txBody>
          <a:bodyPr lIns="71437" tIns="71437" rIns="71437" bIns="71437"/>
          <a:lstStyle>
            <a:lvl1pPr defTabSz="584200">
              <a:defRPr sz="11800">
                <a:solidFill>
                  <a:srgbClr val="005493"/>
                </a:solidFill>
                <a:latin typeface="Source Sans Pro"/>
                <a:ea typeface="Source Sans Pro"/>
                <a:cs typeface="Source Sans Pro"/>
                <a:sym typeface="Source Sans Pro"/>
              </a:defRPr>
            </a:lvl1pPr>
          </a:lstStyle>
          <a:p>
            <a:pPr/>
            <a:r>
              <a:t>Your Turn</a:t>
            </a:r>
          </a:p>
        </p:txBody>
      </p:sp>
      <p:sp>
        <p:nvSpPr>
          <p:cNvPr id="230" name="Click on data-structures.Rmd"/>
          <p:cNvSpPr txBox="1"/>
          <p:nvPr>
            <p:ph type="body" sz="half" idx="4294967295"/>
          </p:nvPr>
        </p:nvSpPr>
        <p:spPr>
          <a:xfrm>
            <a:off x="5718190" y="3465445"/>
            <a:ext cx="12947620" cy="6785110"/>
          </a:xfrm>
          <a:prstGeom prst="rect">
            <a:avLst/>
          </a:prstGeom>
        </p:spPr>
        <p:txBody>
          <a:bodyPr lIns="71437" tIns="71437" rIns="71437" bIns="71437"/>
          <a:lstStyle/>
          <a:p>
            <a:pPr marL="0" indent="0" defTabSz="584200">
              <a:spcBef>
                <a:spcPts val="2400"/>
              </a:spcBef>
              <a:buClrTx/>
              <a:buSzTx/>
              <a:buNone/>
              <a:defRPr sz="6700">
                <a:solidFill>
                  <a:srgbClr val="005493"/>
                </a:solidFill>
                <a:latin typeface="Source Sans Pro"/>
                <a:ea typeface="Source Sans Pro"/>
                <a:cs typeface="Source Sans Pro"/>
                <a:sym typeface="Source Sans Pro"/>
              </a:defRPr>
            </a:pPr>
            <a:r>
              <a:t>Click on </a:t>
            </a:r>
            <a:r>
              <a:rPr b="1"/>
              <a:t>data-structures.Rmd</a:t>
            </a:r>
          </a:p>
        </p:txBody>
      </p:sp>
      <p:pic>
        <p:nvPicPr>
          <p:cNvPr id="23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1"/>
                </p:tgtEl>
              </p:cMediaNode>
            </p:video>
            <p:seq concurrent="1" prevAc="none" nextAc="seek">
              <p:cTn id="8" evtFilter="cancelBubble" nodeType="interactiveSeq" restart="whenNotActive" fill="hold">
                <p:stCondLst>
                  <p:cond delay="0" evt="onClick">
                    <p:tgtEl>
                      <p:spTgt spid="23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1"/>
                                        </p:tgtEl>
                                      </p:cBhvr>
                                    </p:cmd>
                                  </p:childTnLst>
                                </p:cTn>
                              </p:par>
                            </p:childTnLst>
                          </p:cTn>
                        </p:par>
                      </p:childTnLst>
                    </p:cTn>
                  </p:par>
                </p:childTnLst>
              </p:cTn>
              <p:nextCondLst>
                <p:cond delay="0" evt="onClick">
                  <p:tgtEl>
                    <p:spTgt spid="23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ata Frames"/>
          <p:cNvSpPr txBox="1"/>
          <p:nvPr>
            <p:ph type="title"/>
          </p:nvPr>
        </p:nvSpPr>
        <p:spPr>
          <a:prstGeom prst="rect">
            <a:avLst/>
          </a:prstGeom>
        </p:spPr>
        <p:txBody>
          <a:bodyPr/>
          <a:lstStyle/>
          <a:p>
            <a:pPr/>
            <a:r>
              <a:t>Data Frames</a:t>
            </a:r>
          </a:p>
        </p:txBody>
      </p:sp>
      <p:sp>
        <p:nvSpPr>
          <p:cNvPr id="396"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r>
              <a:t>Working with columns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399"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Quiz: What's wrong with this picture?"/>
          <p:cNvSpPr txBox="1"/>
          <p:nvPr>
            <p:ph type="title"/>
          </p:nvPr>
        </p:nvSpPr>
        <p:spPr>
          <a:prstGeom prst="rect">
            <a:avLst/>
          </a:prstGeom>
        </p:spPr>
        <p:txBody>
          <a:bodyPr/>
          <a:lstStyle>
            <a:lvl1pPr defTabSz="701675">
              <a:defRPr sz="9520"/>
            </a:lvl1pPr>
          </a:lstStyle>
          <a:p>
            <a:pPr/>
            <a:r>
              <a:t>Quiz: What's wrong with this picture?</a:t>
            </a:r>
          </a:p>
        </p:txBody>
      </p:sp>
      <p:sp>
        <p:nvSpPr>
          <p:cNvPr id="404" name="stock_prices _usd  = c(98, 99, 100)…"/>
          <p:cNvSpPr txBox="1"/>
          <p:nvPr>
            <p:ph type="body" idx="1"/>
          </p:nvPr>
        </p:nvSpPr>
        <p:spPr>
          <a:prstGeom prst="rect">
            <a:avLst/>
          </a:prstGeom>
        </p:spPr>
        <p:txBody>
          <a:bodyPr/>
          <a:lstStyle/>
          <a:p>
            <a:pPr marL="0" indent="0">
              <a:lnSpc>
                <a:spcPct val="10000"/>
              </a:lnSpc>
              <a:buSzTx/>
              <a:buNone/>
              <a:defRPr>
                <a:latin typeface="American Typewriter"/>
                <a:ea typeface="American Typewriter"/>
                <a:cs typeface="American Typewriter"/>
                <a:sym typeface="American Typewriter"/>
              </a:defRPr>
            </a:pPr>
            <a:r>
              <a:t>stock_prices _usd  = c(98, 99, 100)</a:t>
            </a:r>
          </a:p>
          <a:p>
            <a:pPr marL="0" indent="0">
              <a:lnSpc>
                <a:spcPct val="10000"/>
              </a:lnSpc>
              <a:buSzTx/>
              <a:buNone/>
              <a:defRPr>
                <a:latin typeface="American Typewriter"/>
                <a:ea typeface="American Typewriter"/>
                <a:cs typeface="American Typewriter"/>
                <a:sym typeface="American Typewriter"/>
              </a:defRPr>
            </a:pPr>
            <a:r>
              <a:t>stock_prices_euro = c(93.1, 94.05, 95)</a:t>
            </a:r>
          </a:p>
          <a:p>
            <a:pPr marL="0" indent="0">
              <a:lnSpc>
                <a:spcPct val="10000"/>
              </a:lnSpc>
              <a:buSzTx/>
              <a:buNone/>
              <a:defRPr>
                <a:latin typeface="American Typewriter"/>
                <a:ea typeface="American Typewriter"/>
                <a:cs typeface="American Typewriter"/>
                <a:sym typeface="American Typewriter"/>
              </a:defRPr>
            </a:pPr>
            <a:r>
              <a:t>stock_prices_yen   = c(12544, 12672, 12800)</a:t>
            </a:r>
          </a:p>
          <a:p>
            <a:pPr marL="0" indent="0">
              <a:lnSpc>
                <a:spcPct val="10000"/>
              </a:lnSpc>
              <a:buSzTx/>
              <a:buNone/>
              <a:defRPr>
                <a:latin typeface="American Typewriter"/>
                <a:ea typeface="American Typewriter"/>
                <a:cs typeface="American Typewriter"/>
                <a:sym typeface="American Typewriter"/>
              </a:defRPr>
            </a:pP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 name="Screen Shot 2022-05-19 at 2.51.40 PM.png" descr="Screen Shot 2022-05-19 at 2.51.40 PM.png"/>
          <p:cNvPicPr>
            <a:picLocks noChangeAspect="1"/>
          </p:cNvPicPr>
          <p:nvPr>
            <p:ph type="pic" idx="21"/>
          </p:nvPr>
        </p:nvPicPr>
        <p:blipFill>
          <a:blip r:embed="rId3">
            <a:extLst/>
          </a:blip>
          <a:srcRect l="0" t="0" r="0" b="0"/>
          <a:stretch>
            <a:fillRect/>
          </a:stretch>
        </p:blipFill>
        <p:spPr>
          <a:xfrm>
            <a:off x="3125968" y="1817793"/>
            <a:ext cx="18135601" cy="6448214"/>
          </a:xfrm>
          <a:prstGeom prst="rect">
            <a:avLst/>
          </a:prstGeom>
        </p:spPr>
      </p:pic>
      <p:sp>
        <p:nvSpPr>
          <p:cNvPr id="409" name="Data Frame"/>
          <p:cNvSpPr txBox="1"/>
          <p:nvPr>
            <p:ph type="title"/>
          </p:nvPr>
        </p:nvSpPr>
        <p:spPr>
          <a:prstGeom prst="rect">
            <a:avLst/>
          </a:prstGeom>
        </p:spPr>
        <p:txBody>
          <a:bodyPr/>
          <a:lstStyle/>
          <a:p>
            <a:pPr/>
            <a:r>
              <a:t>Data Frame</a:t>
            </a:r>
          </a:p>
        </p:txBody>
      </p:sp>
      <p:sp>
        <p:nvSpPr>
          <p:cNvPr id="410" name="Collection of vectors"/>
          <p:cNvSpPr txBox="1"/>
          <p:nvPr>
            <p:ph type="body" sz="quarter" idx="1"/>
          </p:nvPr>
        </p:nvSpPr>
        <p:spPr>
          <a:prstGeom prst="rect">
            <a:avLst/>
          </a:prstGeom>
        </p:spPr>
        <p:txBody>
          <a:bodyPr/>
          <a:lstStyle/>
          <a:p>
            <a:pPr/>
            <a:r>
              <a:t>Collection of vectors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Screen Shot 2022-05-19 at 2.58.45 PM.png" descr="Screen Shot 2022-05-19 at 2.58.45 PM.png"/>
          <p:cNvPicPr>
            <a:picLocks noChangeAspect="1"/>
          </p:cNvPicPr>
          <p:nvPr>
            <p:ph type="pic" idx="21"/>
          </p:nvPr>
        </p:nvPicPr>
        <p:blipFill>
          <a:blip r:embed="rId3">
            <a:extLst/>
          </a:blip>
          <a:srcRect l="0" t="0" r="0" b="0"/>
          <a:stretch>
            <a:fillRect/>
          </a:stretch>
        </p:blipFill>
        <p:spPr>
          <a:xfrm>
            <a:off x="3125968" y="1059081"/>
            <a:ext cx="18135601" cy="7965638"/>
          </a:xfrm>
          <a:prstGeom prst="rect">
            <a:avLst/>
          </a:prstGeom>
        </p:spPr>
      </p:pic>
      <p:sp>
        <p:nvSpPr>
          <p:cNvPr id="415" name="Setting Column Names"/>
          <p:cNvSpPr txBox="1"/>
          <p:nvPr>
            <p:ph type="title"/>
          </p:nvPr>
        </p:nvSpPr>
        <p:spPr>
          <a:prstGeom prst="rect">
            <a:avLst/>
          </a:prstGeom>
        </p:spPr>
        <p:txBody>
          <a:bodyPr/>
          <a:lstStyle/>
          <a:p>
            <a:pPr/>
            <a:r>
              <a:t>Setting Column Names</a:t>
            </a:r>
          </a:p>
        </p:txBody>
      </p:sp>
      <p:sp>
        <p:nvSpPr>
          <p:cNvPr id="416" name="(Similar to &quot;named vector&quot;)"/>
          <p:cNvSpPr txBox="1"/>
          <p:nvPr>
            <p:ph type="body" sz="quarter" idx="1"/>
          </p:nvPr>
        </p:nvSpPr>
        <p:spPr>
          <a:prstGeom prst="rect">
            <a:avLst/>
          </a:prstGeom>
        </p:spPr>
        <p:txBody>
          <a:bodyPr/>
          <a:lstStyle/>
          <a:p>
            <a:pPr/>
            <a:r>
              <a:t>(Similar to "named vector")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 name="Screen Shot 2022-05-19 at 3.17.01 PM.png" descr="Screen Shot 2022-05-19 at 3.17.01 PM.png"/>
          <p:cNvPicPr>
            <a:picLocks noChangeAspect="1"/>
          </p:cNvPicPr>
          <p:nvPr>
            <p:ph type="pic" idx="21"/>
          </p:nvPr>
        </p:nvPicPr>
        <p:blipFill>
          <a:blip r:embed="rId2">
            <a:extLst/>
          </a:blip>
          <a:srcRect l="0" t="0" r="0" b="0"/>
          <a:stretch>
            <a:fillRect/>
          </a:stretch>
        </p:blipFill>
        <p:spPr>
          <a:xfrm>
            <a:off x="13169900" y="4140880"/>
            <a:ext cx="9525000" cy="7313840"/>
          </a:xfrm>
          <a:prstGeom prst="rect">
            <a:avLst/>
          </a:prstGeom>
        </p:spPr>
      </p:pic>
      <p:sp>
        <p:nvSpPr>
          <p:cNvPr id="421" name="Your Turn #6 - Create a df"/>
          <p:cNvSpPr txBox="1"/>
          <p:nvPr>
            <p:ph type="title"/>
          </p:nvPr>
        </p:nvSpPr>
        <p:spPr>
          <a:prstGeom prst="rect">
            <a:avLst/>
          </a:prstGeom>
        </p:spPr>
        <p:txBody>
          <a:bodyPr/>
          <a:lstStyle/>
          <a:p>
            <a:pPr/>
            <a:r>
              <a:t>Your Turn #6 - Create a df</a:t>
            </a:r>
          </a:p>
        </p:txBody>
      </p:sp>
      <p:sp>
        <p:nvSpPr>
          <p:cNvPr id="422" name="Create a data frame like you see here…"/>
          <p:cNvSpPr txBox="1"/>
          <p:nvPr>
            <p:ph type="body" sz="half" idx="1"/>
          </p:nvPr>
        </p:nvSpPr>
        <p:spPr>
          <a:prstGeom prst="rect">
            <a:avLst/>
          </a:prstGeom>
        </p:spPr>
        <p:txBody>
          <a:bodyPr/>
          <a:lstStyle/>
          <a:p>
            <a:pPr/>
            <a:r>
              <a:t>Create a data frame like you see here</a:t>
            </a:r>
          </a:p>
          <a:p>
            <a:pPr/>
            <a:r>
              <a:t>1 column called "event"</a:t>
            </a:r>
          </a:p>
          <a:p>
            <a:pPr/>
            <a:r>
              <a:t>1 column caled "year"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Screen Shot 2022-05-19 at 3.22.48 PM.png" descr="Screen Shot 2022-05-19 at 3.22.48 PM.png"/>
          <p:cNvPicPr>
            <a:picLocks noChangeAspect="1"/>
          </p:cNvPicPr>
          <p:nvPr>
            <p:ph type="pic" idx="21"/>
          </p:nvPr>
        </p:nvPicPr>
        <p:blipFill>
          <a:blip r:embed="rId3">
            <a:extLst/>
          </a:blip>
          <a:srcRect l="0" t="0" r="0" b="0"/>
          <a:stretch>
            <a:fillRect/>
          </a:stretch>
        </p:blipFill>
        <p:spPr>
          <a:xfrm>
            <a:off x="3411196" y="0"/>
            <a:ext cx="17561608" cy="13716000"/>
          </a:xfrm>
          <a:prstGeom prst="rect">
            <a:avLst/>
          </a:prstGeom>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Data Frames"/>
          <p:cNvSpPr txBox="1"/>
          <p:nvPr>
            <p:ph type="title"/>
          </p:nvPr>
        </p:nvSpPr>
        <p:spPr>
          <a:prstGeom prst="rect">
            <a:avLst/>
          </a:prstGeom>
        </p:spPr>
        <p:txBody>
          <a:bodyPr/>
          <a:lstStyle/>
          <a:p>
            <a:pPr/>
            <a:r>
              <a:t>Data Frames</a:t>
            </a:r>
          </a:p>
        </p:txBody>
      </p:sp>
      <p:sp>
        <p:nvSpPr>
          <p:cNvPr id="429" name="Creating Data Frames…"/>
          <p:cNvSpPr txBox="1"/>
          <p:nvPr>
            <p:ph type="body" idx="1"/>
          </p:nvPr>
        </p:nvSpPr>
        <p:spPr>
          <a:prstGeom prst="rect">
            <a:avLst/>
          </a:prstGeom>
        </p:spPr>
        <p:txBody>
          <a:bodyPr/>
          <a:lstStyle/>
          <a:p>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df$column"/>
          <p:cNvSpPr txBox="1"/>
          <p:nvPr>
            <p:ph type="title"/>
          </p:nvPr>
        </p:nvSpPr>
        <p:spPr>
          <a:prstGeom prst="rect">
            <a:avLst/>
          </a:prstGeom>
        </p:spPr>
        <p:txBody>
          <a:bodyPr/>
          <a:lstStyle/>
          <a:p>
            <a:pPr/>
            <a:r>
              <a:t>df</a:t>
            </a:r>
            <a:r>
              <a:rPr>
                <a:solidFill>
                  <a:schemeClr val="accent4">
                    <a:hueOff val="468000"/>
                    <a:satOff val="-4761"/>
                    <a:lumOff val="10196"/>
                  </a:schemeClr>
                </a:solidFill>
              </a:rPr>
              <a:t>$</a:t>
            </a:r>
            <a:r>
              <a:t>column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 name="Screen Shot 2022-05-19 at 4.24.39 PM.png" descr="Screen Shot 2022-05-19 at 4.24.39 PM.png"/>
          <p:cNvPicPr>
            <a:picLocks noChangeAspect="1"/>
          </p:cNvPicPr>
          <p:nvPr>
            <p:ph type="pic" idx="21"/>
          </p:nvPr>
        </p:nvPicPr>
        <p:blipFill>
          <a:blip r:embed="rId3">
            <a:extLst/>
          </a:blip>
          <a:srcRect l="0" t="0" r="0" b="0"/>
          <a:stretch>
            <a:fillRect/>
          </a:stretch>
        </p:blipFill>
        <p:spPr>
          <a:xfrm>
            <a:off x="7524306" y="5820976"/>
            <a:ext cx="15170594" cy="2881373"/>
          </a:xfrm>
          <a:prstGeom prst="rect">
            <a:avLst/>
          </a:prstGeom>
        </p:spPr>
      </p:pic>
      <p:sp>
        <p:nvSpPr>
          <p:cNvPr id="438" name="Data Frame Column Operations"/>
          <p:cNvSpPr txBox="1"/>
          <p:nvPr>
            <p:ph type="title"/>
          </p:nvPr>
        </p:nvSpPr>
        <p:spPr>
          <a:prstGeom prst="rect">
            <a:avLst/>
          </a:prstGeom>
        </p:spPr>
        <p:txBody>
          <a:bodyPr/>
          <a:lstStyle/>
          <a:p>
            <a:pPr/>
            <a:r>
              <a:t>Data Frame Column Operations</a:t>
            </a:r>
          </a:p>
        </p:txBody>
      </p:sp>
      <p:sp>
        <p:nvSpPr>
          <p:cNvPr id="439" name="Select a column…"/>
          <p:cNvSpPr txBox="1"/>
          <p:nvPr>
            <p:ph type="body" sz="quarter" idx="1"/>
          </p:nvPr>
        </p:nvSpPr>
        <p:spPr>
          <a:xfrm>
            <a:off x="1689100" y="3149600"/>
            <a:ext cx="5663415" cy="9296400"/>
          </a:xfrm>
          <a:prstGeom prst="rect">
            <a:avLst/>
          </a:prstGeom>
        </p:spPr>
        <p:txBody>
          <a:bodyPr/>
          <a:lstStyle/>
          <a:p>
            <a:pPr marL="703791" indent="-703791">
              <a:buSzPct val="100000"/>
              <a:buAutoNum type="arabicPeriod" startAt="1"/>
            </a:pPr>
            <a:r>
              <a:t>Select a column </a:t>
            </a:r>
          </a:p>
          <a:p>
            <a:pPr marL="703791" indent="-703791">
              <a:buSzPct val="100000"/>
              <a:buAutoNum type="arabicPeriod" startAt="1"/>
            </a:pPr>
            <a:r>
              <a:t>Create a new column</a:t>
            </a:r>
          </a:p>
          <a:p>
            <a:pPr marL="703791" indent="-703791">
              <a:buSzPct val="100000"/>
              <a:buAutoNum type="arabicPeriod" startAt="1"/>
            </a:pPr>
            <a:r>
              <a:t>Update a column</a:t>
            </a:r>
          </a:p>
          <a:p>
            <a:pPr marL="703791" indent="-703791">
              <a:buSzPct val="100000"/>
              <a:buAutoNum type="arabicPeriod" startAt="1"/>
            </a:pPr>
            <a:r>
              <a:t>Delete a column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genda"/>
          <p:cNvSpPr txBox="1"/>
          <p:nvPr>
            <p:ph type="title"/>
          </p:nvPr>
        </p:nvSpPr>
        <p:spPr>
          <a:prstGeom prst="rect">
            <a:avLst/>
          </a:prstGeom>
        </p:spPr>
        <p:txBody>
          <a:bodyPr/>
          <a:lstStyle/>
          <a:p>
            <a:pPr/>
            <a:r>
              <a:t>Agenda</a:t>
            </a:r>
          </a:p>
        </p:txBody>
      </p:sp>
      <p:sp>
        <p:nvSpPr>
          <p:cNvPr id="234" name="Variables &amp; Environments…"/>
          <p:cNvSpPr txBox="1"/>
          <p:nvPr>
            <p:ph type="body" idx="1"/>
          </p:nvPr>
        </p:nvSpPr>
        <p:spPr>
          <a:prstGeom prst="rect">
            <a:avLst/>
          </a:prstGeom>
        </p:spPr>
        <p:txBody>
          <a:bodyPr/>
          <a:lstStyle/>
          <a:p>
            <a:pPr>
              <a:defRPr>
                <a:solidFill>
                  <a:schemeClr val="accent4">
                    <a:hueOff val="468000"/>
                    <a:satOff val="-4761"/>
                    <a:lumOff val="10196"/>
                  </a:schemeClr>
                </a:solidFill>
              </a:defRPr>
            </a:pPr>
            <a:r>
              <a:t>Variables &amp; Environments</a:t>
            </a:r>
          </a:p>
          <a:p>
            <a:pPr/>
            <a:r>
              <a:t>Vectors</a:t>
            </a:r>
          </a:p>
          <a:p>
            <a:pPr/>
            <a:r>
              <a:t>Data Frames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Screen Shot 2022-05-19 at 4.38.08 PM.png" descr="Screen Shot 2022-05-19 at 4.38.08 PM.png"/>
          <p:cNvPicPr>
            <a:picLocks noChangeAspect="1"/>
          </p:cNvPicPr>
          <p:nvPr>
            <p:ph type="pic" idx="21"/>
          </p:nvPr>
        </p:nvPicPr>
        <p:blipFill>
          <a:blip r:embed="rId3">
            <a:extLst/>
          </a:blip>
          <a:srcRect l="0" t="0" r="0" b="0"/>
          <a:stretch>
            <a:fillRect/>
          </a:stretch>
        </p:blipFill>
        <p:spPr>
          <a:xfrm>
            <a:off x="3125968" y="2144965"/>
            <a:ext cx="18135601" cy="5793870"/>
          </a:xfrm>
          <a:prstGeom prst="rect">
            <a:avLst/>
          </a:prstGeom>
        </p:spPr>
      </p:pic>
      <p:sp>
        <p:nvSpPr>
          <p:cNvPr id="444" name="Select a column"/>
          <p:cNvSpPr txBox="1"/>
          <p:nvPr>
            <p:ph type="title"/>
          </p:nvPr>
        </p:nvSpPr>
        <p:spPr>
          <a:prstGeom prst="rect">
            <a:avLst/>
          </a:prstGeom>
        </p:spPr>
        <p:txBody>
          <a:bodyPr/>
          <a:lstStyle/>
          <a:p>
            <a:pPr/>
            <a:r>
              <a:t>Select a column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8" name="Screen Shot 2022-05-19 at 4.40.00 PM.png" descr="Screen Shot 2022-05-19 at 4.40.00 PM.png"/>
          <p:cNvPicPr>
            <a:picLocks noChangeAspect="1"/>
          </p:cNvPicPr>
          <p:nvPr>
            <p:ph type="pic" idx="21"/>
          </p:nvPr>
        </p:nvPicPr>
        <p:blipFill>
          <a:blip r:embed="rId3">
            <a:extLst/>
          </a:blip>
          <a:srcRect l="0" t="0" r="0" b="0"/>
          <a:stretch>
            <a:fillRect/>
          </a:stretch>
        </p:blipFill>
        <p:spPr>
          <a:xfrm>
            <a:off x="3125968" y="1863042"/>
            <a:ext cx="18135601" cy="6357716"/>
          </a:xfrm>
          <a:prstGeom prst="rect">
            <a:avLst/>
          </a:prstGeom>
        </p:spPr>
      </p:pic>
      <p:sp>
        <p:nvSpPr>
          <p:cNvPr id="449" name="Create a new column"/>
          <p:cNvSpPr txBox="1"/>
          <p:nvPr>
            <p:ph type="title"/>
          </p:nvPr>
        </p:nvSpPr>
        <p:spPr>
          <a:prstGeom prst="rect">
            <a:avLst/>
          </a:prstGeom>
        </p:spPr>
        <p:txBody>
          <a:bodyPr/>
          <a:lstStyle/>
          <a:p>
            <a:pPr/>
            <a:r>
              <a:t>Create a new column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Screen Shot 2022-05-19 at 4.41.56 PM.png" descr="Screen Shot 2022-05-19 at 4.41.56 PM.png"/>
          <p:cNvPicPr>
            <a:picLocks noChangeAspect="1"/>
          </p:cNvPicPr>
          <p:nvPr>
            <p:ph type="pic" idx="21"/>
          </p:nvPr>
        </p:nvPicPr>
        <p:blipFill>
          <a:blip r:embed="rId3">
            <a:extLst/>
          </a:blip>
          <a:srcRect l="0" t="0" r="0" b="0"/>
          <a:stretch>
            <a:fillRect/>
          </a:stretch>
        </p:blipFill>
        <p:spPr>
          <a:xfrm>
            <a:off x="3125968" y="1801276"/>
            <a:ext cx="18135601" cy="6481248"/>
          </a:xfrm>
          <a:prstGeom prst="rect">
            <a:avLst/>
          </a:prstGeom>
        </p:spPr>
      </p:pic>
      <p:sp>
        <p:nvSpPr>
          <p:cNvPr id="454" name="Updating a Column"/>
          <p:cNvSpPr txBox="1"/>
          <p:nvPr>
            <p:ph type="title"/>
          </p:nvPr>
        </p:nvSpPr>
        <p:spPr>
          <a:prstGeom prst="rect">
            <a:avLst/>
          </a:prstGeom>
        </p:spPr>
        <p:txBody>
          <a:bodyPr/>
          <a:lstStyle/>
          <a:p>
            <a:pPr/>
            <a:r>
              <a:t>Updating a Column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Screen Shot 2022-05-19 at 4.44.40 PM.png" descr="Screen Shot 2022-05-19 at 4.44.40 PM.png"/>
          <p:cNvPicPr>
            <a:picLocks noChangeAspect="1"/>
          </p:cNvPicPr>
          <p:nvPr>
            <p:ph type="pic" idx="21"/>
          </p:nvPr>
        </p:nvPicPr>
        <p:blipFill>
          <a:blip r:embed="rId3">
            <a:extLst/>
          </a:blip>
          <a:srcRect l="0" t="0" r="0" b="0"/>
          <a:stretch>
            <a:fillRect/>
          </a:stretch>
        </p:blipFill>
        <p:spPr>
          <a:xfrm>
            <a:off x="3125968" y="1901917"/>
            <a:ext cx="18135601" cy="6279966"/>
          </a:xfrm>
          <a:prstGeom prst="rect">
            <a:avLst/>
          </a:prstGeom>
        </p:spPr>
      </p:pic>
      <p:sp>
        <p:nvSpPr>
          <p:cNvPr id="459" name="Deleting a column"/>
          <p:cNvSpPr txBox="1"/>
          <p:nvPr>
            <p:ph type="title"/>
          </p:nvPr>
        </p:nvSpPr>
        <p:spPr>
          <a:prstGeom prst="rect">
            <a:avLst/>
          </a:prstGeom>
        </p:spPr>
        <p:txBody>
          <a:bodyPr/>
          <a:lstStyle/>
          <a:p>
            <a:pPr/>
            <a:r>
              <a:t>Deleting a column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3" name="Screen Shot 2022-05-19 at 3.17.01 PM.png" descr="Screen Shot 2022-05-19 at 3.17.01 PM.png"/>
          <p:cNvPicPr>
            <a:picLocks noChangeAspect="1"/>
          </p:cNvPicPr>
          <p:nvPr>
            <p:ph type="pic" idx="21"/>
          </p:nvPr>
        </p:nvPicPr>
        <p:blipFill>
          <a:blip r:embed="rId2">
            <a:extLst/>
          </a:blip>
          <a:srcRect l="0" t="0" r="0" b="0"/>
          <a:stretch>
            <a:fillRect/>
          </a:stretch>
        </p:blipFill>
        <p:spPr>
          <a:xfrm>
            <a:off x="13169900" y="4140880"/>
            <a:ext cx="9525000" cy="7313840"/>
          </a:xfrm>
          <a:prstGeom prst="rect">
            <a:avLst/>
          </a:prstGeom>
        </p:spPr>
      </p:pic>
      <p:sp>
        <p:nvSpPr>
          <p:cNvPr id="464" name="Your Turn #7 - Columns"/>
          <p:cNvSpPr txBox="1"/>
          <p:nvPr>
            <p:ph type="title"/>
          </p:nvPr>
        </p:nvSpPr>
        <p:spPr>
          <a:prstGeom prst="rect">
            <a:avLst/>
          </a:prstGeom>
        </p:spPr>
        <p:txBody>
          <a:bodyPr/>
          <a:lstStyle/>
          <a:p>
            <a:pPr/>
            <a:r>
              <a:t>Your Turn #7 - Columns</a:t>
            </a:r>
          </a:p>
        </p:txBody>
      </p:sp>
      <p:sp>
        <p:nvSpPr>
          <p:cNvPr id="465" name="You are given this data frame…"/>
          <p:cNvSpPr txBox="1"/>
          <p:nvPr>
            <p:ph type="body" sz="half" idx="1"/>
          </p:nvPr>
        </p:nvSpPr>
        <p:spPr>
          <a:prstGeom prst="rect">
            <a:avLst/>
          </a:prstGeom>
        </p:spPr>
        <p:txBody>
          <a:bodyPr/>
          <a:lstStyle/>
          <a:p>
            <a:pPr/>
            <a:r>
              <a:t>You are given this data frame</a:t>
            </a:r>
          </a:p>
          <a:p>
            <a:pPr lvl="1"/>
            <a:r>
              <a:t>Modify it to have the correct values for you</a:t>
            </a:r>
          </a:p>
          <a:p>
            <a:pPr lvl="1"/>
            <a:r>
              <a:t>Using vectorization, create a new column called "age" that has your age at the time of the event</a:t>
            </a:r>
          </a:p>
          <a:p>
            <a:pPr lvl="1"/>
            <a:r>
              <a:t>Delete the "year" column</a:t>
            </a:r>
          </a:p>
          <a:p>
            <a:pPr lvl="1"/>
            <a:r>
              <a:t>Print the result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7" name="Screen Shot 2022-05-19 at 6.13.13 PM.png" descr="Screen Shot 2022-05-19 at 6.13.13 PM.png"/>
          <p:cNvPicPr>
            <a:picLocks noChangeAspect="1"/>
          </p:cNvPicPr>
          <p:nvPr>
            <p:ph type="pic" idx="21"/>
          </p:nvPr>
        </p:nvPicPr>
        <p:blipFill>
          <a:blip r:embed="rId2">
            <a:extLst/>
          </a:blip>
          <a:srcRect l="0" t="0" r="0" b="0"/>
          <a:stretch>
            <a:fillRect/>
          </a:stretch>
        </p:blipFill>
        <p:spPr>
          <a:xfrm>
            <a:off x="1505638" y="0"/>
            <a:ext cx="21372724" cy="13716000"/>
          </a:xfrm>
          <a:prstGeom prst="rect">
            <a:avLst/>
          </a:prstGeom>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Data Frames"/>
          <p:cNvSpPr txBox="1"/>
          <p:nvPr>
            <p:ph type="title"/>
          </p:nvPr>
        </p:nvSpPr>
        <p:spPr>
          <a:prstGeom prst="rect">
            <a:avLst/>
          </a:prstGeom>
        </p:spPr>
        <p:txBody>
          <a:bodyPr/>
          <a:lstStyle/>
          <a:p>
            <a:pPr/>
            <a:r>
              <a:t>Data Frames</a:t>
            </a:r>
          </a:p>
        </p:txBody>
      </p:sp>
      <p:sp>
        <p:nvSpPr>
          <p:cNvPr id="470" name="Creating Data Frames…"/>
          <p:cNvSpPr txBox="1"/>
          <p:nvPr>
            <p:ph type="body" idx="1"/>
          </p:nvPr>
        </p:nvSpPr>
        <p:spPr>
          <a:prstGeom prst="rect">
            <a:avLst/>
          </a:prstGeom>
        </p:spPr>
        <p:txBody>
          <a:bodyPr/>
          <a:lstStyle/>
          <a:p>
            <a:pPr>
              <a:defRPr>
                <a:solidFill>
                  <a:schemeClr val="accent4">
                    <a:hueOff val="468000"/>
                    <a:satOff val="-4761"/>
                    <a:lumOff val="10196"/>
                  </a:schemeClr>
                </a:solidFill>
              </a:defRPr>
            </a:pPr>
            <a:r>
              <a:t>Creating Data Frames</a:t>
            </a:r>
          </a:p>
          <a:p>
            <a:pPr>
              <a:defRPr>
                <a:solidFill>
                  <a:schemeClr val="accent4">
                    <a:hueOff val="468000"/>
                    <a:satOff val="-4761"/>
                    <a:lumOff val="10196"/>
                  </a:schemeClr>
                </a:solidFill>
              </a:defRPr>
            </a:pPr>
            <a:r>
              <a:t>Working with columns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4" name="Screen Shot 2022-05-20 at 9.36.15 AM.png" descr="Screen Shot 2022-05-20 at 9.36.15 AM.png"/>
          <p:cNvPicPr>
            <a:picLocks noChangeAspect="1"/>
          </p:cNvPicPr>
          <p:nvPr>
            <p:ph type="pic" idx="21"/>
          </p:nvPr>
        </p:nvPicPr>
        <p:blipFill>
          <a:blip r:embed="rId3">
            <a:extLst/>
          </a:blip>
          <a:srcRect l="0" t="0" r="0" b="0"/>
          <a:stretch>
            <a:fillRect/>
          </a:stretch>
        </p:blipFill>
        <p:spPr>
          <a:xfrm>
            <a:off x="7757438" y="673100"/>
            <a:ext cx="8872662" cy="10650977"/>
          </a:xfrm>
          <a:prstGeom prst="rect">
            <a:avLst/>
          </a:prstGeom>
        </p:spPr>
      </p:pic>
      <p:sp>
        <p:nvSpPr>
          <p:cNvPr id="475" name="Cheat Sheet"/>
          <p:cNvSpPr txBox="1"/>
          <p:nvPr>
            <p:ph type="title"/>
          </p:nvPr>
        </p:nvSpPr>
        <p:spPr>
          <a:xfrm>
            <a:off x="635000" y="11239499"/>
            <a:ext cx="23114001" cy="2006601"/>
          </a:xfrm>
          <a:prstGeom prst="rect">
            <a:avLst/>
          </a:prstGeom>
        </p:spPr>
        <p:txBody>
          <a:bodyPr/>
          <a:lstStyle/>
          <a:p>
            <a:pPr/>
            <a:r>
              <a:t>Cheat Sheet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Recap"/>
          <p:cNvSpPr txBox="1"/>
          <p:nvPr>
            <p:ph type="title"/>
          </p:nvPr>
        </p:nvSpPr>
        <p:spPr>
          <a:prstGeom prst="rect">
            <a:avLst/>
          </a:prstGeom>
        </p:spPr>
        <p:txBody>
          <a:bodyPr/>
          <a:lstStyle/>
          <a:p>
            <a:pPr/>
            <a:r>
              <a:t>Recap</a:t>
            </a:r>
          </a:p>
        </p:txBody>
      </p:sp>
      <p:sp>
        <p:nvSpPr>
          <p:cNvPr id="480" name="Variables &amp; Environments: x = 1…"/>
          <p:cNvSpPr txBox="1"/>
          <p:nvPr>
            <p:ph type="body" idx="1"/>
          </p:nvPr>
        </p:nvSpPr>
        <p:spPr>
          <a:prstGeom prst="rect">
            <a:avLst/>
          </a:prstGeom>
        </p:spPr>
        <p:txBody>
          <a:bodyPr/>
          <a:lstStyle/>
          <a:p>
            <a:pPr marL="527050" indent="-527050" defTabSz="685165">
              <a:spcBef>
                <a:spcPts val="4800"/>
              </a:spcBef>
              <a:defRPr sz="3984"/>
            </a:pPr>
            <a:r>
              <a:t>Variables &amp; Environments: </a:t>
            </a:r>
            <a:r>
              <a:rPr>
                <a:solidFill>
                  <a:schemeClr val="accent4">
                    <a:hueOff val="468000"/>
                    <a:satOff val="-4761"/>
                    <a:lumOff val="10196"/>
                  </a:schemeClr>
                </a:solidFill>
              </a:rPr>
              <a:t>x = 1</a:t>
            </a:r>
          </a:p>
          <a:p>
            <a:pPr marL="527050" indent="-527050" defTabSz="685165">
              <a:spcBef>
                <a:spcPts val="4800"/>
              </a:spcBef>
              <a:defRPr sz="3984"/>
            </a:pPr>
            <a:r>
              <a:t>Vectors</a:t>
            </a:r>
          </a:p>
          <a:p>
            <a:pPr lvl="1" marL="1054100" indent="-527050" defTabSz="685165">
              <a:spcBef>
                <a:spcPts val="4800"/>
              </a:spcBef>
              <a:defRPr sz="3984"/>
            </a:pPr>
            <a:r>
              <a:t>Creating Vectors: </a:t>
            </a:r>
            <a:r>
              <a:rPr>
                <a:solidFill>
                  <a:schemeClr val="accent4">
                    <a:hueOff val="468000"/>
                    <a:satOff val="-4761"/>
                    <a:lumOff val="10196"/>
                  </a:schemeClr>
                </a:solidFill>
              </a:rPr>
              <a:t>x = c(1, 2, 3)</a:t>
            </a:r>
          </a:p>
          <a:p>
            <a:pPr lvl="1" marL="1054100" indent="-527050" defTabSz="685165">
              <a:spcBef>
                <a:spcPts val="4800"/>
              </a:spcBef>
              <a:defRPr sz="3984"/>
            </a:pPr>
            <a:r>
              <a:t>Selecting Vector Elements: </a:t>
            </a:r>
            <a:r>
              <a:rPr>
                <a:solidFill>
                  <a:schemeClr val="accent4">
                    <a:hueOff val="468000"/>
                    <a:satOff val="-4761"/>
                    <a:lumOff val="10196"/>
                  </a:schemeClr>
                </a:solidFill>
              </a:rPr>
              <a:t>x[1]</a:t>
            </a:r>
          </a:p>
          <a:p>
            <a:pPr lvl="1" marL="1054100" indent="-527050" defTabSz="685165">
              <a:spcBef>
                <a:spcPts val="4800"/>
              </a:spcBef>
              <a:defRPr sz="3984"/>
            </a:pPr>
            <a:r>
              <a:t>Vectorization: </a:t>
            </a:r>
            <a:r>
              <a:rPr>
                <a:solidFill>
                  <a:schemeClr val="accent4">
                    <a:hueOff val="468000"/>
                    <a:satOff val="-4761"/>
                    <a:lumOff val="10196"/>
                  </a:schemeClr>
                </a:solidFill>
              </a:rPr>
              <a:t>x + 1</a:t>
            </a:r>
          </a:p>
          <a:p>
            <a:pPr marL="527050" indent="-527050" defTabSz="685165">
              <a:spcBef>
                <a:spcPts val="4800"/>
              </a:spcBef>
              <a:defRPr sz="3984"/>
            </a:pPr>
            <a:r>
              <a:t>Data Frames</a:t>
            </a:r>
          </a:p>
          <a:p>
            <a:pPr lvl="1" marL="1054100" indent="-527050" defTabSz="685165">
              <a:spcBef>
                <a:spcPts val="4800"/>
              </a:spcBef>
              <a:defRPr sz="3984"/>
            </a:pPr>
            <a:r>
              <a:t>Creating Data Frames: </a:t>
            </a:r>
            <a:r>
              <a:rPr>
                <a:solidFill>
                  <a:schemeClr val="accent4">
                    <a:hueOff val="468000"/>
                    <a:satOff val="-4761"/>
                    <a:lumOff val="10196"/>
                  </a:schemeClr>
                </a:solidFill>
              </a:rPr>
              <a:t>df = data.frame(x = c('a', 'b'), y = c(1, 2))</a:t>
            </a:r>
          </a:p>
          <a:p>
            <a:pPr lvl="1" marL="1054100" indent="-527050" defTabSz="685165">
              <a:spcBef>
                <a:spcPts val="4800"/>
              </a:spcBef>
              <a:defRPr sz="3984"/>
            </a:pPr>
            <a:r>
              <a:t>Working with columns: </a:t>
            </a:r>
            <a:r>
              <a:rPr>
                <a:solidFill>
                  <a:schemeClr val="accent4">
                    <a:hueOff val="468000"/>
                    <a:satOff val="-4761"/>
                    <a:lumOff val="10196"/>
                  </a:schemeClr>
                </a:solidFill>
              </a:rPr>
              <a:t>df$z = df$x * 2</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4" name="Screen Shot 2020-10-26 at 11.40.55 AM.png" descr="Screen Shot 2020-10-26 at 11.40.55 AM.png"/>
          <p:cNvPicPr>
            <a:picLocks noChangeAspect="1"/>
          </p:cNvPicPr>
          <p:nvPr>
            <p:ph type="pic" idx="21"/>
          </p:nvPr>
        </p:nvPicPr>
        <p:blipFill>
          <a:blip r:embed="rId2">
            <a:extLst/>
          </a:blip>
          <a:srcRect l="0" t="4269" r="0" b="4269"/>
          <a:stretch>
            <a:fillRect/>
          </a:stretch>
        </p:blipFill>
        <p:spPr>
          <a:xfrm>
            <a:off x="12495609" y="3643312"/>
            <a:ext cx="7500938" cy="8840392"/>
          </a:xfrm>
          <a:prstGeom prst="rect">
            <a:avLst/>
          </a:prstGeom>
        </p:spPr>
      </p:pic>
      <p:sp>
        <p:nvSpPr>
          <p:cNvPr id="485" name="Closing Exercise"/>
          <p:cNvSpPr txBox="1"/>
          <p:nvPr>
            <p:ph type="title"/>
          </p:nvPr>
        </p:nvSpPr>
        <p:spPr>
          <a:prstGeom prst="rect">
            <a:avLst/>
          </a:prstGeom>
        </p:spPr>
        <p:txBody>
          <a:bodyPr/>
          <a:lstStyle>
            <a:lvl1pPr>
              <a:defRPr>
                <a:solidFill>
                  <a:schemeClr val="accent4">
                    <a:hueOff val="-624705"/>
                    <a:lumOff val="1372"/>
                  </a:schemeClr>
                </a:solidFill>
              </a:defRPr>
            </a:lvl1pPr>
          </a:lstStyle>
          <a:p>
            <a:pPr/>
            <a:r>
              <a:t>Closing Exercise</a:t>
            </a:r>
          </a:p>
        </p:txBody>
      </p:sp>
      <p:sp>
        <p:nvSpPr>
          <p:cNvPr id="486" name="Fill out the &quot;Summary&quot; section…"/>
          <p:cNvSpPr txBox="1"/>
          <p:nvPr>
            <p:ph type="body" sz="quarter" idx="1"/>
          </p:nvPr>
        </p:nvSpPr>
        <p:spPr>
          <a:prstGeom prst="rect">
            <a:avLst/>
          </a:prstGeom>
        </p:spPr>
        <p:txBody>
          <a:bodyPr/>
          <a:lstStyle/>
          <a:p>
            <a:pPr lvl="1" marL="1055687" indent="-611187">
              <a:spcBef>
                <a:spcPts val="5900"/>
              </a:spcBef>
              <a:defRPr sz="4400"/>
            </a:pPr>
            <a:r>
              <a:t>Fill out the "Summary" section</a:t>
            </a:r>
          </a:p>
          <a:p>
            <a:pPr lvl="1" marL="1055687" indent="-611187">
              <a:spcBef>
                <a:spcPts val="5900"/>
              </a:spcBef>
              <a:defRPr sz="4400"/>
            </a:pPr>
            <a:r>
              <a:t>Fill out the "How I can apply this to my 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Quiz - Variables"/>
          <p:cNvSpPr txBox="1"/>
          <p:nvPr>
            <p:ph type="title"/>
          </p:nvPr>
        </p:nvSpPr>
        <p:spPr>
          <a:prstGeom prst="rect">
            <a:avLst/>
          </a:prstGeom>
        </p:spPr>
        <p:txBody>
          <a:bodyPr/>
          <a:lstStyle/>
          <a:p>
            <a:pPr/>
            <a:r>
              <a:t>Quiz - Variables</a:t>
            </a:r>
          </a:p>
        </p:txBody>
      </p:sp>
      <p:sp>
        <p:nvSpPr>
          <p:cNvPr id="237" name="stock_price = 100…"/>
          <p:cNvSpPr txBox="1"/>
          <p:nvPr>
            <p:ph type="body" idx="1"/>
          </p:nvPr>
        </p:nvSpPr>
        <p:spPr>
          <a:prstGeom prst="rect">
            <a:avLst/>
          </a:prstGeom>
        </p:spPr>
        <p:txBody>
          <a:bodyPr/>
          <a:lstStyle/>
          <a:p>
            <a:pPr marL="0" indent="0">
              <a:lnSpc>
                <a:spcPct val="10000"/>
              </a:lnSpc>
              <a:buSzTx/>
              <a:buNone/>
            </a:pPr>
            <a:r>
              <a:t>stock_price = 100</a:t>
            </a:r>
          </a:p>
          <a:p>
            <a:pPr marL="0" indent="0">
              <a:lnSpc>
                <a:spcPct val="10000"/>
              </a:lnSpc>
              <a:buSzTx/>
              <a:buNone/>
            </a:pPr>
            <a:r>
              <a:t>print(stock_price)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Any Questions?"/>
          <p:cNvSpPr txBox="1"/>
          <p:nvPr>
            <p:ph type="title"/>
          </p:nvPr>
        </p:nvSpPr>
        <p:spPr>
          <a:prstGeom prst="rect">
            <a:avLst/>
          </a:prstGeom>
        </p:spPr>
        <p:txBody>
          <a:bodyPr/>
          <a:lstStyle/>
          <a:p>
            <a:pPr/>
            <a:r>
              <a:t>Any Questions?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Shot 2022-05-19 at 8.52.30 AM.png" descr="Screen Shot 2022-05-19 at 8.52.30 AM.png"/>
          <p:cNvPicPr>
            <a:picLocks noChangeAspect="1"/>
          </p:cNvPicPr>
          <p:nvPr>
            <p:ph type="pic" idx="21"/>
          </p:nvPr>
        </p:nvPicPr>
        <p:blipFill>
          <a:blip r:embed="rId3">
            <a:extLst/>
          </a:blip>
          <a:srcRect l="0" t="0" r="0" b="0"/>
          <a:stretch>
            <a:fillRect/>
          </a:stretch>
        </p:blipFill>
        <p:spPr>
          <a:xfrm>
            <a:off x="3125968" y="1985901"/>
            <a:ext cx="18135601" cy="6111998"/>
          </a:xfrm>
          <a:prstGeom prst="rect">
            <a:avLst/>
          </a:prstGeom>
        </p:spPr>
      </p:pic>
      <p:sp>
        <p:nvSpPr>
          <p:cNvPr id="242" name="Variable Assignment"/>
          <p:cNvSpPr txBox="1"/>
          <p:nvPr>
            <p:ph type="title"/>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Screen Shot 2022-05-18 at 9.44.56 AM.png" descr="Screen Shot 2022-05-18 at 9.44.56 AM.png"/>
          <p:cNvPicPr>
            <a:picLocks noChangeAspect="1"/>
          </p:cNvPicPr>
          <p:nvPr>
            <p:ph type="pic" idx="21"/>
          </p:nvPr>
        </p:nvPicPr>
        <p:blipFill>
          <a:blip r:embed="rId3">
            <a:extLst/>
          </a:blip>
          <a:srcRect l="0" t="0" r="3191" b="0"/>
          <a:stretch>
            <a:fillRect/>
          </a:stretch>
        </p:blipFill>
        <p:spPr>
          <a:xfrm>
            <a:off x="1408858" y="641882"/>
            <a:ext cx="20877943" cy="8800037"/>
          </a:xfrm>
          <a:prstGeom prst="rect">
            <a:avLst/>
          </a:prstGeom>
        </p:spPr>
      </p:pic>
      <p:sp>
        <p:nvSpPr>
          <p:cNvPr id="247" name="Exercise #1"/>
          <p:cNvSpPr txBox="1"/>
          <p:nvPr>
            <p:ph type="title"/>
          </p:nvPr>
        </p:nvSpPr>
        <p:spPr>
          <a:prstGeom prst="rect">
            <a:avLst/>
          </a:prstGeom>
        </p:spPr>
        <p:txBody>
          <a:bodyPr/>
          <a:lstStyle/>
          <a:p>
            <a:pPr/>
            <a:r>
              <a:t>Exercise #1</a:t>
            </a:r>
          </a:p>
        </p:txBody>
      </p:sp>
      <p:sp>
        <p:nvSpPr>
          <p:cNvPr id="248" name="Variable Assignment"/>
          <p:cNvSpPr txBox="1"/>
          <p:nvPr>
            <p:ph type="body" sz="quarter" idx="1"/>
          </p:nvPr>
        </p:nvSpPr>
        <p:spPr>
          <a:prstGeom prst="rect">
            <a:avLst/>
          </a:prstGeom>
        </p:spPr>
        <p:txBody>
          <a:bodyPr/>
          <a:lstStyle/>
          <a:p>
            <a:pPr/>
            <a:r>
              <a:t>Variable Assignment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22-05-18 at 4.57.43 PM.png" descr="Screen Shot 2022-05-18 at 4.57.43 PM.png"/>
          <p:cNvPicPr>
            <a:picLocks noChangeAspect="1"/>
          </p:cNvPicPr>
          <p:nvPr>
            <p:ph type="pic" idx="21"/>
          </p:nvPr>
        </p:nvPicPr>
        <p:blipFill>
          <a:blip r:embed="rId3">
            <a:extLst/>
          </a:blip>
          <a:srcRect l="0" t="0" r="0" b="0"/>
          <a:stretch>
            <a:fillRect/>
          </a:stretch>
        </p:blipFill>
        <p:spPr>
          <a:xfrm>
            <a:off x="8690286" y="673100"/>
            <a:ext cx="7006965" cy="8737600"/>
          </a:xfrm>
          <a:prstGeom prst="rect">
            <a:avLst/>
          </a:prstGeom>
        </p:spPr>
      </p:pic>
      <p:sp>
        <p:nvSpPr>
          <p:cNvPr id="253" name="Solution"/>
          <p:cNvSpPr txBox="1"/>
          <p:nvPr>
            <p:ph type="title"/>
          </p:nvPr>
        </p:nvSpPr>
        <p:spPr>
          <a:prstGeom prst="rect">
            <a:avLst/>
          </a:prstGeom>
        </p:spPr>
        <p:txBody>
          <a:bodyPr/>
          <a:lstStyle/>
          <a:p>
            <a:pPr/>
            <a:r>
              <a:t>Solution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